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51"/>
  </p:notesMasterIdLst>
  <p:sldIdLst>
    <p:sldId id="290" r:id="rId5"/>
    <p:sldId id="387" r:id="rId6"/>
    <p:sldId id="388" r:id="rId7"/>
    <p:sldId id="390" r:id="rId8"/>
    <p:sldId id="391" r:id="rId9"/>
    <p:sldId id="392" r:id="rId10"/>
    <p:sldId id="394" r:id="rId11"/>
    <p:sldId id="431" r:id="rId12"/>
    <p:sldId id="432" r:id="rId13"/>
    <p:sldId id="433" r:id="rId14"/>
    <p:sldId id="434" r:id="rId15"/>
    <p:sldId id="435" r:id="rId16"/>
    <p:sldId id="43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6" r:id="rId27"/>
    <p:sldId id="407" r:id="rId28"/>
    <p:sldId id="408" r:id="rId29"/>
    <p:sldId id="409" r:id="rId30"/>
    <p:sldId id="410" r:id="rId31"/>
    <p:sldId id="411" r:id="rId32"/>
    <p:sldId id="412" r:id="rId33"/>
    <p:sldId id="413" r:id="rId34"/>
    <p:sldId id="414" r:id="rId35"/>
    <p:sldId id="415" r:id="rId36"/>
    <p:sldId id="416" r:id="rId37"/>
    <p:sldId id="417" r:id="rId38"/>
    <p:sldId id="418" r:id="rId39"/>
    <p:sldId id="419" r:id="rId40"/>
    <p:sldId id="420" r:id="rId41"/>
    <p:sldId id="421" r:id="rId42"/>
    <p:sldId id="422" r:id="rId43"/>
    <p:sldId id="423" r:id="rId44"/>
    <p:sldId id="424" r:id="rId45"/>
    <p:sldId id="425" r:id="rId46"/>
    <p:sldId id="426" r:id="rId47"/>
    <p:sldId id="427" r:id="rId48"/>
    <p:sldId id="428" r:id="rId49"/>
    <p:sldId id="429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7715" autoAdjust="0"/>
  </p:normalViewPr>
  <p:slideViewPr>
    <p:cSldViewPr>
      <p:cViewPr varScale="1">
        <p:scale>
          <a:sx n="73" d="100"/>
          <a:sy n="73" d="100"/>
        </p:scale>
        <p:origin x="97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1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0AEC9-4753-44AC-A24F-1563BCC2D867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71526-150B-4DDD-BFA7-8B8764D6896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9610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https://www.youtube.com/watch?v=JopB9M_AUKI </a:t>
            </a:r>
          </a:p>
          <a:p>
            <a:r>
              <a:rPr lang="nl-NL" dirty="0" smtClean="0"/>
              <a:t>https://www.youtube.com/watch?v=M_S-ojGgklA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1526-150B-4DDD-BFA7-8B8764D6896D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8957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Zoek de fouten!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1526-150B-4DDD-BFA7-8B8764D6896D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3820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1526-150B-4DDD-BFA7-8B8764D6896D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310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Netto-omzetresultaat = Brutowinst – inkoop en overheadkosten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1526-150B-4DDD-BFA7-8B8764D6896D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5541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Netto-omzetresultaat = Brutowinst – inkoop en overheadkosten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1526-150B-4DDD-BFA7-8B8764D6896D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2022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Zoek de fouten!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1526-150B-4DDD-BFA7-8B8764D6896D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5676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Zoek de fouten!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1526-150B-4DDD-BFA7-8B8764D6896D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034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BAEA43-4534-4849-A465-B5F87D7A7289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D18AD-EF70-4271-B56D-D3FBFB1B6E59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855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BD5077-510D-49CE-AFB3-2FDE3F363BDE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0FB51-0DBD-4100-ABA7-7B0D3ECF2CA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039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D6A067-B034-45E1-A2E0-73420E27313B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ACB98-91AF-4E9E-B62D-EAB35BE908CF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10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FC7E8-4780-4D64-AFBC-31336952E41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719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EF09B6-3BA4-4336-9BCC-6CE8CED1C5CD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66A92-602B-4835-B029-CE8ACDD3B49F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097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6C9778-45AF-4691-88A4-4F66F3D59496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C56089-93F2-4EB0-99B3-2AFF44F6A76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562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84C357-D8EC-4616-A784-5088639C6F29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3BD060-EBFA-4DE0-B0B1-C8082FE6C53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766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B204D4-96AD-4C48-88D6-D3470E841DC3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345205-A21E-4753-AA25-A2B6119A464E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870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49CDC-4EAE-4A47-9D96-D5CB14858DCD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9241FA-B377-4203-BA02-411903DD68D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86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E54377-1A5E-4323-B4FC-F7E9C89DDFDB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7E850-279B-4594-BB9A-0F1B1800E7A1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472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9C857C-3164-4992-83F5-025E97BB4C2D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332A1-E835-4AF8-A33F-9B4F9ED519B7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70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4E1C59-C2A9-49A8-B955-D373058152CA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4CB52A-6A39-453E-8C31-29C952D9884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033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6A52D9-4295-4AAD-A817-4ACD639C1825}" type="datetimeFigureOut">
              <a:rPr lang="nl-NL" smtClean="0"/>
              <a:pPr>
                <a:defRPr/>
              </a:pPr>
              <a:t>13-12-2019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CDDABF-EF26-47A3-9C9D-EA9196DF6083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04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gif"/><Relationship Id="rId4" Type="http://schemas.openxmlformats.org/officeDocument/2006/relationships/image" Target="../media/image2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gi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0136" y="1578556"/>
            <a:ext cx="4752301" cy="5294389"/>
          </a:xfrm>
          <a:prstGeom prst="rect">
            <a:avLst/>
          </a:prstGeom>
        </p:spPr>
      </p:pic>
      <p:sp>
        <p:nvSpPr>
          <p:cNvPr id="13313" name="Tekstvak 8"/>
          <p:cNvSpPr txBox="1">
            <a:spLocks noChangeArrowheads="1"/>
          </p:cNvSpPr>
          <p:nvPr/>
        </p:nvSpPr>
        <p:spPr bwMode="auto">
          <a:xfrm>
            <a:off x="0" y="11232"/>
            <a:ext cx="1219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5400" dirty="0" smtClean="0">
                <a:solidFill>
                  <a:srgbClr val="C00000"/>
                </a:solidFill>
                <a:latin typeface="Calibri" pitchFamily="34" charset="0"/>
              </a:rPr>
              <a:t>Interne verslaggeving</a:t>
            </a:r>
            <a:endParaRPr lang="nl-NL" sz="5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" name="Tekstvak 5">
            <a:hlinkClick r:id="rId4" action="ppaction://hlinksldjump"/>
          </p:cNvPr>
          <p:cNvSpPr txBox="1"/>
          <p:nvPr/>
        </p:nvSpPr>
        <p:spPr>
          <a:xfrm>
            <a:off x="995993" y="1463676"/>
            <a:ext cx="59666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Balans </a:t>
            </a:r>
            <a:r>
              <a:rPr lang="nl-NL" sz="3200" dirty="0" smtClean="0"/>
              <a:t>en winst-en-verliesrekening</a:t>
            </a:r>
            <a:endParaRPr lang="nl-NL" sz="3200" dirty="0"/>
          </a:p>
        </p:txBody>
      </p:sp>
      <p:sp>
        <p:nvSpPr>
          <p:cNvPr id="7" name="Tekstvak 6">
            <a:hlinkClick r:id="" action="ppaction://noaction"/>
          </p:cNvPr>
          <p:cNvSpPr txBox="1"/>
          <p:nvPr/>
        </p:nvSpPr>
        <p:spPr>
          <a:xfrm>
            <a:off x="995992" y="2327772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Financiële </a:t>
            </a:r>
            <a:r>
              <a:rPr lang="nl-NL" sz="3200" dirty="0" smtClean="0"/>
              <a:t>feiten</a:t>
            </a:r>
            <a:endParaRPr lang="nl-NL" sz="3200" dirty="0"/>
          </a:p>
        </p:txBody>
      </p:sp>
      <p:sp>
        <p:nvSpPr>
          <p:cNvPr id="5" name="Tekstvak 4">
            <a:hlinkClick r:id="" action="ppaction://noaction"/>
          </p:cNvPr>
          <p:cNvSpPr txBox="1"/>
          <p:nvPr/>
        </p:nvSpPr>
        <p:spPr>
          <a:xfrm>
            <a:off x="995992" y="3184426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Liquiditeitsbegroting</a:t>
            </a: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1847528" y="4005064"/>
            <a:ext cx="6336704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1919536" y="117694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400" dirty="0"/>
              <a:t>Omzet					</a:t>
            </a:r>
            <a:r>
              <a:rPr lang="nl-NL" sz="2400" dirty="0" smtClean="0"/>
              <a:t>		€ </a:t>
            </a:r>
            <a:r>
              <a:rPr lang="nl-NL" sz="2400" dirty="0"/>
              <a:t>225.000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Inkoopwaarde van de omzet	</a:t>
            </a:r>
            <a:r>
              <a:rPr lang="nl-NL" sz="2400" u="sng" dirty="0"/>
              <a:t>€ 140.000 –</a:t>
            </a:r>
          </a:p>
          <a:p>
            <a:pPr>
              <a:lnSpc>
                <a:spcPct val="150000"/>
              </a:lnSpc>
            </a:pPr>
            <a:r>
              <a:rPr lang="nl-NL" sz="2400" b="1" dirty="0"/>
              <a:t>Brutowinst over 2016				</a:t>
            </a:r>
            <a:r>
              <a:rPr lang="nl-NL" sz="2400" b="1" dirty="0" smtClean="0"/>
              <a:t>			€  85.000</a:t>
            </a:r>
            <a:endParaRPr lang="nl-NL" sz="2400" b="1" dirty="0"/>
          </a:p>
          <a:p>
            <a:pPr>
              <a:lnSpc>
                <a:spcPct val="150000"/>
              </a:lnSpc>
            </a:pPr>
            <a:r>
              <a:rPr lang="nl-NL" sz="2400" dirty="0"/>
              <a:t>Inkoopkosten				</a:t>
            </a:r>
            <a:r>
              <a:rPr lang="nl-NL" sz="2400" dirty="0" smtClean="0"/>
              <a:t>	€     </a:t>
            </a:r>
            <a:r>
              <a:rPr lang="nl-NL" sz="2400" dirty="0"/>
              <a:t>2.000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Verkoopkosten			</a:t>
            </a:r>
            <a:r>
              <a:rPr lang="nl-NL" sz="2400" dirty="0" smtClean="0"/>
              <a:t>	€   </a:t>
            </a:r>
            <a:r>
              <a:rPr lang="nl-NL" sz="2400" dirty="0"/>
              <a:t>15.000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Algemene kosten			</a:t>
            </a:r>
            <a:r>
              <a:rPr lang="nl-NL" sz="2400" dirty="0" smtClean="0"/>
              <a:t>	€     </a:t>
            </a:r>
            <a:r>
              <a:rPr lang="nl-NL" sz="2400" dirty="0"/>
              <a:t>7.000	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Afschrijvingskosten			€     5.000	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Interestkosten    			</a:t>
            </a:r>
            <a:r>
              <a:rPr lang="nl-NL" sz="2400" dirty="0" smtClean="0"/>
              <a:t>	</a:t>
            </a:r>
            <a:r>
              <a:rPr lang="nl-NL" sz="2400" u="sng" dirty="0" smtClean="0"/>
              <a:t>€     </a:t>
            </a:r>
            <a:r>
              <a:rPr lang="nl-NL" sz="2400" u="sng" dirty="0"/>
              <a:t>6.000 +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							</a:t>
            </a:r>
            <a:r>
              <a:rPr lang="nl-NL" sz="2400" dirty="0" smtClean="0"/>
              <a:t>					</a:t>
            </a:r>
            <a:r>
              <a:rPr lang="nl-NL" sz="2400" u="sng" dirty="0" smtClean="0"/>
              <a:t>€   35.000 </a:t>
            </a:r>
            <a:r>
              <a:rPr lang="nl-NL" sz="2400" u="sng" dirty="0"/>
              <a:t>-</a:t>
            </a:r>
          </a:p>
          <a:p>
            <a:pPr>
              <a:lnSpc>
                <a:spcPct val="150000"/>
              </a:lnSpc>
            </a:pPr>
            <a:r>
              <a:rPr lang="nl-NL" sz="2400" b="1" dirty="0"/>
              <a:t>Nettowinst over 2016 				</a:t>
            </a:r>
            <a:r>
              <a:rPr lang="nl-NL" sz="2400" b="1" dirty="0" smtClean="0"/>
              <a:t>		€   50.000</a:t>
            </a:r>
            <a:endParaRPr lang="nl-NL" sz="2400" b="1" dirty="0"/>
          </a:p>
        </p:txBody>
      </p:sp>
      <p:sp>
        <p:nvSpPr>
          <p:cNvPr id="9" name="Rechthoek 8"/>
          <p:cNvSpPr/>
          <p:nvPr/>
        </p:nvSpPr>
        <p:spPr>
          <a:xfrm>
            <a:off x="1847528" y="5661248"/>
            <a:ext cx="8064896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/>
              <a:t>Financieringskosten: </a:t>
            </a:r>
            <a:r>
              <a:rPr lang="nl-NL" sz="2400" dirty="0" smtClean="0"/>
              <a:t>	kosten </a:t>
            </a:r>
            <a:r>
              <a:rPr lang="nl-NL" sz="2400" dirty="0"/>
              <a:t>die samenhangen met de manier</a:t>
            </a:r>
            <a:br>
              <a:rPr lang="nl-NL" sz="2400" dirty="0"/>
            </a:br>
            <a:r>
              <a:rPr lang="nl-NL" sz="2400" dirty="0"/>
              <a:t> 		           </a:t>
            </a:r>
            <a:r>
              <a:rPr lang="nl-NL" sz="2400" dirty="0" smtClean="0"/>
              <a:t>  			waarop </a:t>
            </a:r>
            <a:r>
              <a:rPr lang="nl-NL" sz="2400" dirty="0"/>
              <a:t>de organisatie gefinancierd is.</a:t>
            </a:r>
          </a:p>
        </p:txBody>
      </p:sp>
    </p:spTree>
    <p:extLst>
      <p:ext uri="{BB962C8B-B14F-4D97-AF65-F5344CB8AC3E}">
        <p14:creationId xmlns:p14="http://schemas.microsoft.com/office/powerpoint/2010/main" val="3209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847528" y="1"/>
            <a:ext cx="835292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2400" dirty="0"/>
              <a:t>Omzet					</a:t>
            </a:r>
            <a:r>
              <a:rPr lang="nl-NL" sz="2400" dirty="0" smtClean="0"/>
              <a:t>			€ </a:t>
            </a:r>
            <a:r>
              <a:rPr lang="nl-NL" sz="2400" dirty="0"/>
              <a:t>225.000</a:t>
            </a:r>
          </a:p>
          <a:p>
            <a:pPr>
              <a:spcAft>
                <a:spcPts val="1200"/>
              </a:spcAft>
            </a:pPr>
            <a:r>
              <a:rPr lang="nl-NL" sz="2400" dirty="0"/>
              <a:t>Inkoopwaarde van de omzet	</a:t>
            </a:r>
            <a:r>
              <a:rPr lang="nl-NL" sz="2400" dirty="0" smtClean="0"/>
              <a:t>	</a:t>
            </a:r>
            <a:r>
              <a:rPr lang="nl-NL" sz="2400" u="sng" dirty="0" smtClean="0"/>
              <a:t>€ </a:t>
            </a:r>
            <a:r>
              <a:rPr lang="nl-NL" sz="2400" u="sng" dirty="0"/>
              <a:t>140.000 –</a:t>
            </a:r>
          </a:p>
          <a:p>
            <a:pPr>
              <a:spcAft>
                <a:spcPts val="1200"/>
              </a:spcAft>
            </a:pPr>
            <a:r>
              <a:rPr lang="nl-NL" sz="2400" b="1" dirty="0"/>
              <a:t>Brutowinst over 2016				</a:t>
            </a:r>
            <a:r>
              <a:rPr lang="nl-NL" sz="2400" b="1" dirty="0" smtClean="0"/>
              <a:t>				€ </a:t>
            </a:r>
            <a:r>
              <a:rPr lang="nl-NL" sz="2400" b="1" dirty="0"/>
              <a:t>85.000</a:t>
            </a:r>
          </a:p>
          <a:p>
            <a:pPr>
              <a:spcAft>
                <a:spcPts val="1200"/>
              </a:spcAft>
            </a:pPr>
            <a:r>
              <a:rPr lang="nl-NL" sz="2400" dirty="0"/>
              <a:t>Inkoopkosten						€   2.000</a:t>
            </a:r>
          </a:p>
          <a:p>
            <a:pPr>
              <a:spcAft>
                <a:spcPts val="1200"/>
              </a:spcAft>
            </a:pPr>
            <a:r>
              <a:rPr lang="nl-NL" sz="2400" dirty="0"/>
              <a:t>Verkoopkosten			</a:t>
            </a:r>
            <a:r>
              <a:rPr lang="nl-NL" sz="2400" dirty="0" smtClean="0"/>
              <a:t>		€   </a:t>
            </a:r>
            <a:r>
              <a:rPr lang="nl-NL" sz="2400" dirty="0"/>
              <a:t>15.000</a:t>
            </a:r>
          </a:p>
          <a:p>
            <a:pPr>
              <a:spcAft>
                <a:spcPts val="1200"/>
              </a:spcAft>
            </a:pPr>
            <a:r>
              <a:rPr lang="nl-NL" sz="2400" dirty="0"/>
              <a:t>Algemene kosten			</a:t>
            </a:r>
            <a:r>
              <a:rPr lang="nl-NL" sz="2400" dirty="0" smtClean="0"/>
              <a:t>		€     </a:t>
            </a:r>
            <a:r>
              <a:rPr lang="nl-NL" sz="2400" dirty="0"/>
              <a:t>7.000	</a:t>
            </a:r>
          </a:p>
          <a:p>
            <a:pPr>
              <a:spcAft>
                <a:spcPts val="1200"/>
              </a:spcAft>
            </a:pPr>
            <a:r>
              <a:rPr lang="nl-NL" sz="2400" dirty="0"/>
              <a:t>Afschrijvingskosten			</a:t>
            </a:r>
            <a:r>
              <a:rPr lang="nl-NL" sz="2400" dirty="0" smtClean="0"/>
              <a:t>	</a:t>
            </a:r>
            <a:r>
              <a:rPr lang="nl-NL" sz="2400" u="sng" dirty="0" smtClean="0"/>
              <a:t>€     </a:t>
            </a:r>
            <a:r>
              <a:rPr lang="nl-NL" sz="2400" u="sng" dirty="0"/>
              <a:t>5.000 +</a:t>
            </a:r>
          </a:p>
          <a:p>
            <a:pPr>
              <a:spcAft>
                <a:spcPts val="1200"/>
              </a:spcAft>
            </a:pPr>
            <a:r>
              <a:rPr lang="nl-NL" sz="2400" dirty="0"/>
              <a:t>Overheadkosten					</a:t>
            </a:r>
            <a:r>
              <a:rPr lang="nl-NL" sz="2400" dirty="0" smtClean="0"/>
              <a:t>				</a:t>
            </a:r>
            <a:r>
              <a:rPr lang="nl-NL" sz="2400" u="sng" dirty="0" smtClean="0"/>
              <a:t>€ </a:t>
            </a:r>
            <a:r>
              <a:rPr lang="nl-NL" sz="2400" u="sng" dirty="0"/>
              <a:t>27.000 -</a:t>
            </a:r>
          </a:p>
          <a:p>
            <a:pPr>
              <a:spcAft>
                <a:spcPts val="1200"/>
              </a:spcAft>
            </a:pPr>
            <a:r>
              <a:rPr lang="nl-NL" sz="2400" b="1" dirty="0"/>
              <a:t>Netto-omzet resultaat				</a:t>
            </a:r>
            <a:r>
              <a:rPr lang="nl-NL" sz="2400" b="1" dirty="0" smtClean="0"/>
              <a:t>			€ </a:t>
            </a:r>
            <a:r>
              <a:rPr lang="nl-NL" sz="2400" b="1" dirty="0"/>
              <a:t>56.000</a:t>
            </a:r>
          </a:p>
          <a:p>
            <a:pPr>
              <a:spcAft>
                <a:spcPts val="1200"/>
              </a:spcAft>
            </a:pPr>
            <a:r>
              <a:rPr lang="nl-NL" sz="2400" dirty="0"/>
              <a:t>Interestkosten    			</a:t>
            </a:r>
            <a:r>
              <a:rPr lang="nl-NL" sz="2400" dirty="0" smtClean="0"/>
              <a:t>		€     </a:t>
            </a:r>
            <a:r>
              <a:rPr lang="nl-NL" sz="2400" dirty="0"/>
              <a:t>6.000 </a:t>
            </a:r>
          </a:p>
          <a:p>
            <a:pPr>
              <a:spcAft>
                <a:spcPts val="1200"/>
              </a:spcAft>
            </a:pPr>
            <a:r>
              <a:rPr lang="nl-NL" sz="2400" dirty="0"/>
              <a:t>Interestopbrengsten			</a:t>
            </a:r>
            <a:r>
              <a:rPr lang="nl-NL" sz="2400" dirty="0" smtClean="0"/>
              <a:t>	</a:t>
            </a:r>
            <a:r>
              <a:rPr lang="nl-NL" sz="2400" u="sng" dirty="0" smtClean="0"/>
              <a:t>€            </a:t>
            </a:r>
            <a:r>
              <a:rPr lang="nl-NL" sz="2400" u="sng" dirty="0"/>
              <a:t>0 +</a:t>
            </a:r>
          </a:p>
          <a:p>
            <a:pPr>
              <a:spcAft>
                <a:spcPts val="1200"/>
              </a:spcAft>
            </a:pPr>
            <a:r>
              <a:rPr lang="nl-NL" sz="2400" dirty="0"/>
              <a:t>Financieringsresultaat				</a:t>
            </a:r>
            <a:r>
              <a:rPr lang="nl-NL" sz="2400" dirty="0" smtClean="0"/>
              <a:t>				</a:t>
            </a:r>
            <a:r>
              <a:rPr lang="nl-NL" sz="2400" u="sng" dirty="0" smtClean="0"/>
              <a:t>€   </a:t>
            </a:r>
            <a:r>
              <a:rPr lang="nl-NL" sz="2400" u="sng" dirty="0"/>
              <a:t>6.000 -</a:t>
            </a:r>
          </a:p>
          <a:p>
            <a:pPr>
              <a:spcAft>
                <a:spcPts val="1200"/>
              </a:spcAft>
            </a:pPr>
            <a:r>
              <a:rPr lang="nl-NL" sz="2400" b="1" dirty="0"/>
              <a:t>Resultaat uit gewone bedrijfsuitoefening	</a:t>
            </a:r>
            <a:r>
              <a:rPr lang="nl-NL" sz="2400" b="1" dirty="0" smtClean="0"/>
              <a:t>	€ </a:t>
            </a:r>
            <a:r>
              <a:rPr lang="nl-NL" sz="2400" b="1" dirty="0"/>
              <a:t>50.000</a:t>
            </a:r>
          </a:p>
        </p:txBody>
      </p:sp>
      <p:sp>
        <p:nvSpPr>
          <p:cNvPr id="3" name="Rechthoek 2"/>
          <p:cNvSpPr/>
          <p:nvPr/>
        </p:nvSpPr>
        <p:spPr>
          <a:xfrm rot="16200000">
            <a:off x="-2000952" y="2908488"/>
            <a:ext cx="57399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Resultatenrekening</a:t>
            </a:r>
            <a:endParaRPr lang="nl-NL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41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847528" y="117693"/>
            <a:ext cx="8352928" cy="7083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</a:pPr>
            <a:r>
              <a:rPr lang="nl-NL" sz="2400" dirty="0" smtClean="0"/>
              <a:t>Debiteuren</a:t>
            </a:r>
            <a:r>
              <a:rPr lang="nl-NL" sz="2400" dirty="0"/>
              <a:t>				</a:t>
            </a:r>
            <a:r>
              <a:rPr lang="nl-NL" sz="2400" dirty="0" smtClean="0"/>
              <a:t>	€ </a:t>
            </a:r>
            <a:r>
              <a:rPr lang="nl-NL" sz="2400" dirty="0"/>
              <a:t>225.000</a:t>
            </a:r>
          </a:p>
          <a:p>
            <a:pPr>
              <a:spcBef>
                <a:spcPts val="1000"/>
              </a:spcBef>
            </a:pPr>
            <a:r>
              <a:rPr lang="nl-NL" sz="2400" dirty="0" smtClean="0"/>
              <a:t>Contante verkopen			</a:t>
            </a:r>
            <a:r>
              <a:rPr lang="nl-NL" sz="2400" u="sng" dirty="0" smtClean="0"/>
              <a:t>€ </a:t>
            </a:r>
            <a:r>
              <a:rPr lang="nl-NL" sz="2400" u="sng" dirty="0"/>
              <a:t>140.000 </a:t>
            </a:r>
            <a:r>
              <a:rPr lang="nl-NL" sz="2400" u="sng" dirty="0" smtClean="0"/>
              <a:t>–</a:t>
            </a:r>
          </a:p>
          <a:p>
            <a:pPr>
              <a:spcBef>
                <a:spcPts val="1000"/>
              </a:spcBef>
            </a:pPr>
            <a:r>
              <a:rPr lang="nl-NL" sz="2400" i="1" dirty="0" smtClean="0"/>
              <a:t>Ontvangsten										€ 365.000</a:t>
            </a:r>
            <a:endParaRPr lang="nl-NL" sz="2400" i="1" dirty="0"/>
          </a:p>
          <a:p>
            <a:pPr>
              <a:spcBef>
                <a:spcPts val="1000"/>
              </a:spcBef>
            </a:pPr>
            <a:endParaRPr lang="nl-NL" sz="1000" dirty="0" smtClean="0"/>
          </a:p>
          <a:p>
            <a:pPr>
              <a:spcBef>
                <a:spcPts val="1000"/>
              </a:spcBef>
            </a:pPr>
            <a:r>
              <a:rPr lang="nl-NL" sz="2400" dirty="0" smtClean="0"/>
              <a:t>Crediteuren</a:t>
            </a:r>
            <a:r>
              <a:rPr lang="nl-NL" sz="2400" dirty="0"/>
              <a:t>				</a:t>
            </a:r>
            <a:r>
              <a:rPr lang="nl-NL" sz="2400" dirty="0" smtClean="0"/>
              <a:t>	€ 180.000</a:t>
            </a:r>
            <a:endParaRPr lang="nl-NL" sz="2400" dirty="0"/>
          </a:p>
          <a:p>
            <a:pPr>
              <a:spcBef>
                <a:spcPts val="1000"/>
              </a:spcBef>
            </a:pPr>
            <a:r>
              <a:rPr lang="nl-NL" sz="2400" dirty="0" smtClean="0"/>
              <a:t>Afschrijvingskosten</a:t>
            </a:r>
            <a:r>
              <a:rPr lang="nl-NL" sz="2400" dirty="0"/>
              <a:t>		</a:t>
            </a:r>
            <a:r>
              <a:rPr lang="nl-NL" sz="2400" dirty="0" smtClean="0"/>
              <a:t>	€    15.000</a:t>
            </a:r>
            <a:endParaRPr lang="nl-NL" sz="2400" dirty="0"/>
          </a:p>
          <a:p>
            <a:pPr>
              <a:spcBef>
                <a:spcPts val="1000"/>
              </a:spcBef>
            </a:pPr>
            <a:r>
              <a:rPr lang="nl-NL" sz="2400" dirty="0" smtClean="0"/>
              <a:t>Interest		</a:t>
            </a:r>
            <a:r>
              <a:rPr lang="nl-NL" sz="2400" dirty="0"/>
              <a:t>		</a:t>
            </a:r>
            <a:r>
              <a:rPr lang="nl-NL" sz="2400" dirty="0" smtClean="0"/>
              <a:t>		€    30.000</a:t>
            </a:r>
            <a:endParaRPr lang="nl-NL" sz="2400" dirty="0"/>
          </a:p>
          <a:p>
            <a:pPr>
              <a:spcBef>
                <a:spcPts val="1000"/>
              </a:spcBef>
            </a:pPr>
            <a:r>
              <a:rPr lang="nl-NL" sz="2400" dirty="0" smtClean="0"/>
              <a:t>Inkoopwaarde v/d verkopen	€  150.000</a:t>
            </a:r>
            <a:r>
              <a:rPr lang="nl-NL" sz="2400" dirty="0"/>
              <a:t>	</a:t>
            </a:r>
          </a:p>
          <a:p>
            <a:pPr>
              <a:spcBef>
                <a:spcPts val="1000"/>
              </a:spcBef>
            </a:pPr>
            <a:r>
              <a:rPr lang="nl-NL" sz="2400" dirty="0" smtClean="0"/>
              <a:t>Brutolonen		</a:t>
            </a:r>
            <a:r>
              <a:rPr lang="nl-NL" sz="2400" dirty="0"/>
              <a:t>		</a:t>
            </a:r>
            <a:r>
              <a:rPr lang="nl-NL" sz="2400" dirty="0" smtClean="0"/>
              <a:t>	€      5.000</a:t>
            </a:r>
            <a:endParaRPr lang="nl-NL" sz="2400" dirty="0"/>
          </a:p>
          <a:p>
            <a:pPr>
              <a:spcBef>
                <a:spcPts val="1000"/>
              </a:spcBef>
            </a:pPr>
            <a:r>
              <a:rPr lang="nl-NL" sz="2400" dirty="0" smtClean="0"/>
              <a:t>Aflossing geldlening</a:t>
            </a:r>
            <a:r>
              <a:rPr lang="nl-NL" sz="2400" dirty="0"/>
              <a:t>			€     </a:t>
            </a:r>
            <a:r>
              <a:rPr lang="nl-NL" sz="2400" dirty="0" smtClean="0"/>
              <a:t> 5.000</a:t>
            </a:r>
            <a:r>
              <a:rPr lang="nl-NL" sz="2400" dirty="0"/>
              <a:t>	</a:t>
            </a:r>
          </a:p>
          <a:p>
            <a:pPr>
              <a:spcBef>
                <a:spcPts val="1000"/>
              </a:spcBef>
            </a:pPr>
            <a:r>
              <a:rPr lang="nl-NL" sz="2400" dirty="0" smtClean="0"/>
              <a:t>Tantièmes			</a:t>
            </a:r>
            <a:r>
              <a:rPr lang="nl-NL" sz="2400" dirty="0"/>
              <a:t>			€   </a:t>
            </a:r>
            <a:r>
              <a:rPr lang="nl-NL" sz="2400" dirty="0" smtClean="0"/>
              <a:t> 10.000</a:t>
            </a:r>
            <a:endParaRPr lang="nl-NL" sz="2400" dirty="0"/>
          </a:p>
          <a:p>
            <a:pPr>
              <a:spcBef>
                <a:spcPts val="1000"/>
              </a:spcBef>
            </a:pPr>
            <a:r>
              <a:rPr lang="nl-NL" sz="2400" dirty="0" smtClean="0"/>
              <a:t>Vennootschapsbelasting</a:t>
            </a:r>
            <a:r>
              <a:rPr lang="nl-NL" sz="2400" dirty="0"/>
              <a:t>	</a:t>
            </a:r>
            <a:r>
              <a:rPr lang="nl-NL" sz="2400" dirty="0" smtClean="0"/>
              <a:t>	</a:t>
            </a:r>
            <a:r>
              <a:rPr lang="nl-NL" sz="2400" u="sng" dirty="0" smtClean="0"/>
              <a:t>€      </a:t>
            </a:r>
            <a:r>
              <a:rPr lang="nl-NL" sz="2400" u="sng" dirty="0"/>
              <a:t>6.000 +</a:t>
            </a:r>
          </a:p>
          <a:p>
            <a:pPr>
              <a:spcBef>
                <a:spcPts val="1000"/>
              </a:spcBef>
            </a:pPr>
            <a:r>
              <a:rPr lang="nl-NL" sz="2400" i="1" dirty="0" smtClean="0"/>
              <a:t>Uitgaven</a:t>
            </a:r>
            <a:r>
              <a:rPr lang="nl-NL" sz="2400" i="1" dirty="0"/>
              <a:t>						</a:t>
            </a:r>
            <a:r>
              <a:rPr lang="nl-NL" sz="2400" i="1" dirty="0" smtClean="0"/>
              <a:t>					</a:t>
            </a:r>
            <a:r>
              <a:rPr lang="nl-NL" sz="2400" i="1" u="sng" dirty="0" smtClean="0"/>
              <a:t>€ 401.000 –</a:t>
            </a:r>
          </a:p>
          <a:p>
            <a:pPr>
              <a:spcBef>
                <a:spcPts val="1000"/>
              </a:spcBef>
            </a:pPr>
            <a:r>
              <a:rPr lang="nl-NL" sz="2400" dirty="0" err="1" smtClean="0"/>
              <a:t>Ontvangsen</a:t>
            </a:r>
            <a:r>
              <a:rPr lang="nl-NL" sz="2400" dirty="0" smtClean="0"/>
              <a:t> – uitgaven					    -/-	€   36.000						</a:t>
            </a:r>
            <a:endParaRPr lang="nl-NL" sz="2400" dirty="0"/>
          </a:p>
        </p:txBody>
      </p:sp>
      <p:cxnSp>
        <p:nvCxnSpPr>
          <p:cNvPr id="4" name="Rechte verbindingslijn 3"/>
          <p:cNvCxnSpPr/>
          <p:nvPr/>
        </p:nvCxnSpPr>
        <p:spPr>
          <a:xfrm flipV="1">
            <a:off x="1847528" y="2492896"/>
            <a:ext cx="2016224" cy="216024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447928" y="2636912"/>
            <a:ext cx="1656184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 flipV="1">
            <a:off x="1847528" y="3573016"/>
            <a:ext cx="3384376" cy="144016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5519936" y="3569386"/>
            <a:ext cx="1656184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 rot="16200000">
            <a:off x="-2285385" y="2908488"/>
            <a:ext cx="63088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Liquiditeitsbegrot</a:t>
            </a:r>
            <a:r>
              <a:rPr lang="nl-NL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ing</a:t>
            </a:r>
            <a:endParaRPr lang="nl-NL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289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847528" y="117693"/>
            <a:ext cx="8352928" cy="6088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</a:pPr>
            <a:r>
              <a:rPr lang="nl-NL" sz="2400" dirty="0" smtClean="0"/>
              <a:t>Debiteuren</a:t>
            </a:r>
            <a:r>
              <a:rPr lang="nl-NL" sz="2400" dirty="0"/>
              <a:t>				</a:t>
            </a:r>
            <a:r>
              <a:rPr lang="nl-NL" sz="2400" dirty="0" smtClean="0"/>
              <a:t>	€ </a:t>
            </a:r>
            <a:r>
              <a:rPr lang="nl-NL" sz="2400" dirty="0"/>
              <a:t>225.000</a:t>
            </a:r>
          </a:p>
          <a:p>
            <a:pPr>
              <a:spcBef>
                <a:spcPts val="1000"/>
              </a:spcBef>
            </a:pPr>
            <a:r>
              <a:rPr lang="nl-NL" sz="2400" dirty="0" smtClean="0"/>
              <a:t>Contante verkopen			</a:t>
            </a:r>
            <a:r>
              <a:rPr lang="nl-NL" sz="2400" u="sng" dirty="0" smtClean="0"/>
              <a:t>€ </a:t>
            </a:r>
            <a:r>
              <a:rPr lang="nl-NL" sz="2400" u="sng" dirty="0"/>
              <a:t>140.000 </a:t>
            </a:r>
            <a:r>
              <a:rPr lang="nl-NL" sz="2400" u="sng" dirty="0" smtClean="0"/>
              <a:t>–</a:t>
            </a:r>
          </a:p>
          <a:p>
            <a:pPr>
              <a:spcBef>
                <a:spcPts val="1000"/>
              </a:spcBef>
            </a:pPr>
            <a:r>
              <a:rPr lang="nl-NL" sz="2400" i="1" dirty="0" smtClean="0"/>
              <a:t>Ontvangsten										€ 365.000</a:t>
            </a:r>
            <a:endParaRPr lang="nl-NL" sz="2400" i="1" dirty="0"/>
          </a:p>
          <a:p>
            <a:pPr>
              <a:spcBef>
                <a:spcPts val="1000"/>
              </a:spcBef>
            </a:pPr>
            <a:endParaRPr lang="nl-NL" sz="1000" dirty="0" smtClean="0"/>
          </a:p>
          <a:p>
            <a:pPr>
              <a:spcBef>
                <a:spcPts val="1000"/>
              </a:spcBef>
            </a:pPr>
            <a:r>
              <a:rPr lang="nl-NL" sz="2400" dirty="0" smtClean="0"/>
              <a:t>Crediteuren</a:t>
            </a:r>
            <a:r>
              <a:rPr lang="nl-NL" sz="2400" dirty="0"/>
              <a:t>				</a:t>
            </a:r>
            <a:r>
              <a:rPr lang="nl-NL" sz="2400" dirty="0" smtClean="0"/>
              <a:t>	€ 180.000</a:t>
            </a:r>
            <a:endParaRPr lang="nl-NL" sz="2400" dirty="0"/>
          </a:p>
          <a:p>
            <a:pPr>
              <a:spcBef>
                <a:spcPts val="1000"/>
              </a:spcBef>
            </a:pPr>
            <a:r>
              <a:rPr lang="nl-NL" sz="2400" dirty="0" smtClean="0"/>
              <a:t>Interest		</a:t>
            </a:r>
            <a:r>
              <a:rPr lang="nl-NL" sz="2400" dirty="0"/>
              <a:t>		</a:t>
            </a:r>
            <a:r>
              <a:rPr lang="nl-NL" sz="2400" dirty="0" smtClean="0"/>
              <a:t>		€    30.000</a:t>
            </a:r>
            <a:endParaRPr lang="nl-NL" sz="2400" dirty="0"/>
          </a:p>
          <a:p>
            <a:pPr>
              <a:spcBef>
                <a:spcPts val="1000"/>
              </a:spcBef>
            </a:pPr>
            <a:r>
              <a:rPr lang="nl-NL" sz="2400" dirty="0" smtClean="0"/>
              <a:t>Brutolonen		</a:t>
            </a:r>
            <a:r>
              <a:rPr lang="nl-NL" sz="2400" dirty="0"/>
              <a:t>		</a:t>
            </a:r>
            <a:r>
              <a:rPr lang="nl-NL" sz="2400" dirty="0" smtClean="0"/>
              <a:t>	€      5.000</a:t>
            </a:r>
            <a:endParaRPr lang="nl-NL" sz="2400" dirty="0"/>
          </a:p>
          <a:p>
            <a:pPr>
              <a:spcBef>
                <a:spcPts val="1000"/>
              </a:spcBef>
            </a:pPr>
            <a:r>
              <a:rPr lang="nl-NL" sz="2400" dirty="0" smtClean="0"/>
              <a:t>Aflossing geldlening</a:t>
            </a:r>
            <a:r>
              <a:rPr lang="nl-NL" sz="2400" dirty="0"/>
              <a:t>			€     </a:t>
            </a:r>
            <a:r>
              <a:rPr lang="nl-NL" sz="2400" dirty="0" smtClean="0"/>
              <a:t> 5.000</a:t>
            </a:r>
            <a:r>
              <a:rPr lang="nl-NL" sz="2400" dirty="0"/>
              <a:t>	</a:t>
            </a:r>
          </a:p>
          <a:p>
            <a:pPr>
              <a:spcBef>
                <a:spcPts val="1000"/>
              </a:spcBef>
            </a:pPr>
            <a:r>
              <a:rPr lang="nl-NL" sz="2400" dirty="0" smtClean="0"/>
              <a:t>Tantièmes			</a:t>
            </a:r>
            <a:r>
              <a:rPr lang="nl-NL" sz="2400" dirty="0"/>
              <a:t>			€   </a:t>
            </a:r>
            <a:r>
              <a:rPr lang="nl-NL" sz="2400" dirty="0" smtClean="0"/>
              <a:t> 10.000</a:t>
            </a:r>
            <a:endParaRPr lang="nl-NL" sz="2400" dirty="0"/>
          </a:p>
          <a:p>
            <a:pPr>
              <a:spcBef>
                <a:spcPts val="1000"/>
              </a:spcBef>
            </a:pPr>
            <a:r>
              <a:rPr lang="nl-NL" sz="2400" dirty="0" smtClean="0"/>
              <a:t>Vennootschapsbelasting</a:t>
            </a:r>
            <a:r>
              <a:rPr lang="nl-NL" sz="2400" dirty="0"/>
              <a:t>	</a:t>
            </a:r>
            <a:r>
              <a:rPr lang="nl-NL" sz="2400" dirty="0" smtClean="0"/>
              <a:t>	</a:t>
            </a:r>
            <a:r>
              <a:rPr lang="nl-NL" sz="2400" u="sng" dirty="0" smtClean="0"/>
              <a:t>€      </a:t>
            </a:r>
            <a:r>
              <a:rPr lang="nl-NL" sz="2400" u="sng" dirty="0"/>
              <a:t>6.000 +</a:t>
            </a:r>
          </a:p>
          <a:p>
            <a:pPr>
              <a:spcBef>
                <a:spcPts val="1000"/>
              </a:spcBef>
            </a:pPr>
            <a:r>
              <a:rPr lang="nl-NL" sz="2400" i="1" dirty="0" smtClean="0"/>
              <a:t>Uitgaven</a:t>
            </a:r>
            <a:r>
              <a:rPr lang="nl-NL" sz="2400" i="1" dirty="0"/>
              <a:t>						</a:t>
            </a:r>
            <a:r>
              <a:rPr lang="nl-NL" sz="2400" i="1" dirty="0" smtClean="0"/>
              <a:t>					</a:t>
            </a:r>
            <a:r>
              <a:rPr lang="nl-NL" sz="2400" i="1" u="sng" dirty="0" smtClean="0"/>
              <a:t>€ 236.000 –</a:t>
            </a:r>
          </a:p>
          <a:p>
            <a:pPr>
              <a:spcBef>
                <a:spcPts val="1000"/>
              </a:spcBef>
            </a:pPr>
            <a:r>
              <a:rPr lang="nl-NL" sz="2400" dirty="0" err="1" smtClean="0"/>
              <a:t>Ontvangsen</a:t>
            </a:r>
            <a:r>
              <a:rPr lang="nl-NL" sz="2400" dirty="0" smtClean="0"/>
              <a:t> – uitgaven					    		€ 129.000						</a:t>
            </a:r>
            <a:endParaRPr lang="nl-NL" sz="2400" dirty="0"/>
          </a:p>
        </p:txBody>
      </p:sp>
      <p:sp>
        <p:nvSpPr>
          <p:cNvPr id="7" name="Afgeronde rechthoek 6"/>
          <p:cNvSpPr/>
          <p:nvPr/>
        </p:nvSpPr>
        <p:spPr>
          <a:xfrm>
            <a:off x="7536160" y="2204864"/>
            <a:ext cx="4320480" cy="194421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4800" dirty="0" smtClean="0">
                <a:solidFill>
                  <a:schemeClr val="tx1"/>
                </a:solidFill>
              </a:rPr>
              <a:t>Alle bedragen </a:t>
            </a:r>
            <a:r>
              <a:rPr lang="nl-NL" sz="4800" b="1" dirty="0" smtClean="0">
                <a:solidFill>
                  <a:schemeClr val="tx1"/>
                </a:solidFill>
              </a:rPr>
              <a:t>in</a:t>
            </a:r>
            <a:r>
              <a:rPr lang="nl-NL" sz="4800" dirty="0" smtClean="0">
                <a:solidFill>
                  <a:schemeClr val="tx1"/>
                </a:solidFill>
              </a:rPr>
              <a:t>clusief BTW!!</a:t>
            </a:r>
            <a:endParaRPr lang="nl-NL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6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l-NL" sz="4000"/>
              <a:t>Verband tussen liquiditeitsbegroting, resultatenbegroting en balans</a:t>
            </a:r>
          </a:p>
        </p:txBody>
      </p:sp>
    </p:spTree>
    <p:extLst>
      <p:ext uri="{BB962C8B-B14F-4D97-AF65-F5344CB8AC3E}">
        <p14:creationId xmlns:p14="http://schemas.microsoft.com/office/powerpoint/2010/main" val="9347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37" name="Group 41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</a:t>
                      </a: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dirty="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 dirty="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 dirty="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 dirty="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 dirty="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 dirty="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 dirty="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 dirty="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 dirty="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 dirty="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 dirty="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 dirty="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 dirty="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 dirty="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 dirty="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 dirty="0"/>
          </a:p>
          <a:p>
            <a:pPr>
              <a:spcBef>
                <a:spcPct val="50000"/>
              </a:spcBef>
            </a:pPr>
            <a:endParaRPr lang="nl-NL" sz="1200" dirty="0"/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 dirty="0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 dirty="0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 dirty="0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 dirty="0"/>
              <a:t>3 de balans per 31/12</a:t>
            </a:r>
          </a:p>
        </p:txBody>
      </p:sp>
    </p:spTree>
    <p:extLst>
      <p:ext uri="{BB962C8B-B14F-4D97-AF65-F5344CB8AC3E}">
        <p14:creationId xmlns:p14="http://schemas.microsoft.com/office/powerpoint/2010/main" val="271027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8" grpId="0"/>
      <p:bldP spid="41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5230" name="Group 110"/>
          <p:cNvGraphicFramePr>
            <a:graphicFrameLocks noGrp="1"/>
          </p:cNvGraphicFramePr>
          <p:nvPr/>
        </p:nvGraphicFramePr>
        <p:xfrm>
          <a:off x="6019800" y="1981201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2831" name="Text Box 66"/>
          <p:cNvSpPr txBox="1">
            <a:spLocks noChangeArrowheads="1"/>
          </p:cNvSpPr>
          <p:nvPr/>
        </p:nvSpPr>
        <p:spPr bwMode="auto">
          <a:xfrm>
            <a:off x="5943600" y="1630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</p:spTree>
    <p:extLst>
      <p:ext uri="{BB962C8B-B14F-4D97-AF65-F5344CB8AC3E}">
        <p14:creationId xmlns:p14="http://schemas.microsoft.com/office/powerpoint/2010/main" val="279508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6215" name="Group 71"/>
          <p:cNvGraphicFramePr>
            <a:graphicFrameLocks noGrp="1"/>
          </p:cNvGraphicFramePr>
          <p:nvPr/>
        </p:nvGraphicFramePr>
        <p:xfrm>
          <a:off x="6019800" y="1981201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3855" name="Text Box 67"/>
          <p:cNvSpPr txBox="1">
            <a:spLocks noChangeArrowheads="1"/>
          </p:cNvSpPr>
          <p:nvPr/>
        </p:nvSpPr>
        <p:spPr bwMode="auto">
          <a:xfrm>
            <a:off x="5943600" y="1630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</p:spTree>
    <p:extLst>
      <p:ext uri="{BB962C8B-B14F-4D97-AF65-F5344CB8AC3E}">
        <p14:creationId xmlns:p14="http://schemas.microsoft.com/office/powerpoint/2010/main" val="349467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7239" name="Group 71"/>
          <p:cNvGraphicFramePr>
            <a:graphicFrameLocks noGrp="1"/>
          </p:cNvGraphicFramePr>
          <p:nvPr/>
        </p:nvGraphicFramePr>
        <p:xfrm>
          <a:off x="6019800" y="1981201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€ 147.000,-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63.000,-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4879" name="Text Box 67"/>
          <p:cNvSpPr txBox="1">
            <a:spLocks noChangeArrowheads="1"/>
          </p:cNvSpPr>
          <p:nvPr/>
        </p:nvSpPr>
        <p:spPr bwMode="auto">
          <a:xfrm>
            <a:off x="5943600" y="1630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  <p:sp>
        <p:nvSpPr>
          <p:cNvPr id="7240" name="Text Box 72"/>
          <p:cNvSpPr txBox="1">
            <a:spLocks noChangeArrowheads="1"/>
          </p:cNvSpPr>
          <p:nvPr/>
        </p:nvSpPr>
        <p:spPr bwMode="auto">
          <a:xfrm>
            <a:off x="9753600" y="2286001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70% van 210.000</a:t>
            </a:r>
          </a:p>
        </p:txBody>
      </p:sp>
      <p:sp>
        <p:nvSpPr>
          <p:cNvPr id="7241" name="Line 73"/>
          <p:cNvSpPr>
            <a:spLocks noChangeShapeType="1"/>
          </p:cNvSpPr>
          <p:nvPr/>
        </p:nvSpPr>
        <p:spPr bwMode="auto">
          <a:xfrm flipH="1">
            <a:off x="96012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202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0" grpId="0"/>
      <p:bldP spid="724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8261" name="Group 69"/>
          <p:cNvGraphicFramePr>
            <a:graphicFrameLocks noGrp="1"/>
          </p:cNvGraphicFramePr>
          <p:nvPr/>
        </p:nvGraphicFramePr>
        <p:xfrm>
          <a:off x="6019800" y="1981201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€ 147.000,-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63.000,-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Afschr. 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€ 8.000,-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5903" name="Text Box 67"/>
          <p:cNvSpPr txBox="1">
            <a:spLocks noChangeArrowheads="1"/>
          </p:cNvSpPr>
          <p:nvPr/>
        </p:nvSpPr>
        <p:spPr bwMode="auto">
          <a:xfrm>
            <a:off x="5943600" y="1630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</p:spTree>
    <p:extLst>
      <p:ext uri="{BB962C8B-B14F-4D97-AF65-F5344CB8AC3E}">
        <p14:creationId xmlns:p14="http://schemas.microsoft.com/office/powerpoint/2010/main" val="53072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775520" y="620688"/>
            <a:ext cx="8892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Externe verslaggeving	</a:t>
            </a:r>
            <a:r>
              <a:rPr lang="nl-NL" sz="2400" dirty="0">
                <a:sym typeface="Wingdings" pitchFamily="2" charset="2"/>
              </a:rPr>
              <a:t>  Verantwoordingsinformatie</a:t>
            </a:r>
            <a:br>
              <a:rPr lang="nl-NL" sz="2400" dirty="0">
                <a:sym typeface="Wingdings" pitchFamily="2" charset="2"/>
              </a:rPr>
            </a:br>
            <a:r>
              <a:rPr lang="nl-NL" sz="2400" dirty="0">
                <a:sym typeface="Wingdings" pitchFamily="2" charset="2"/>
              </a:rPr>
              <a:t>  				      </a:t>
            </a:r>
            <a:r>
              <a:rPr lang="nl-NL" sz="2400" dirty="0" smtClean="0">
                <a:sym typeface="Wingdings" pitchFamily="2" charset="2"/>
              </a:rPr>
              <a:t>			(</a:t>
            </a:r>
            <a:r>
              <a:rPr lang="nl-NL" sz="2400" dirty="0">
                <a:sym typeface="Wingdings" pitchFamily="2" charset="2"/>
              </a:rPr>
              <a:t>aandeelhouder / overheid / </a:t>
            </a:r>
            <a:r>
              <a:rPr lang="nl-NL" sz="2400" dirty="0" smtClean="0">
                <a:sym typeface="Wingdings" pitchFamily="2" charset="2"/>
              </a:rPr>
              <a:t>etc.)</a:t>
            </a:r>
            <a:endParaRPr lang="nl-NL" sz="2400" dirty="0">
              <a:sym typeface="Wingdings" pitchFamily="2" charset="2"/>
            </a:endParaRP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>
                <a:sym typeface="Wingdings" pitchFamily="2" charset="2"/>
              </a:rPr>
              <a:t>Interne verslaggeving	  Beslissingsinformatie </a:t>
            </a:r>
            <a:br>
              <a:rPr lang="nl-NL" sz="2400" dirty="0">
                <a:sym typeface="Wingdings" pitchFamily="2" charset="2"/>
              </a:rPr>
            </a:br>
            <a:r>
              <a:rPr lang="nl-NL" sz="2400" dirty="0">
                <a:sym typeface="Wingdings" pitchFamily="2" charset="2"/>
              </a:rPr>
              <a:t> 				      </a:t>
            </a:r>
            <a:r>
              <a:rPr lang="nl-NL" sz="2400" dirty="0" smtClean="0">
                <a:sym typeface="Wingdings" pitchFamily="2" charset="2"/>
              </a:rPr>
              <a:t>			(</a:t>
            </a:r>
            <a:r>
              <a:rPr lang="nl-NL" sz="2400" dirty="0">
                <a:sym typeface="Wingdings" pitchFamily="2" charset="2"/>
              </a:rPr>
              <a:t>management)</a:t>
            </a:r>
            <a:endParaRPr lang="nl-NL" sz="2400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2855640" y="2276872"/>
            <a:ext cx="0" cy="288032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2855640" y="3573016"/>
            <a:ext cx="36004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3287688" y="3356993"/>
            <a:ext cx="312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Balans (bezit en schuld)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3287689" y="4149081"/>
            <a:ext cx="6419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Winst-en-verliesrekening (kosten en opbrengsten)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3287689" y="4941169"/>
            <a:ext cx="6082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Liquiditeitsbegroting (ontvangsten en uitgaven)</a:t>
            </a:r>
          </a:p>
        </p:txBody>
      </p:sp>
      <p:cxnSp>
        <p:nvCxnSpPr>
          <p:cNvPr id="13" name="Rechte verbindingslijn 12"/>
          <p:cNvCxnSpPr/>
          <p:nvPr/>
        </p:nvCxnSpPr>
        <p:spPr>
          <a:xfrm>
            <a:off x="2855640" y="4365104"/>
            <a:ext cx="36004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2855640" y="5157192"/>
            <a:ext cx="36004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68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9292" name="Group 76"/>
          <p:cNvGraphicFramePr>
            <a:graphicFrameLocks noGrp="1"/>
          </p:cNvGraphicFramePr>
          <p:nvPr/>
        </p:nvGraphicFramePr>
        <p:xfrm>
          <a:off x="6019800" y="1981201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€ 147.000,-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63.000,-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Afschr. 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€ 8.000,-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13.000,-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6929" name="Text Box 67"/>
          <p:cNvSpPr txBox="1">
            <a:spLocks noChangeArrowheads="1"/>
          </p:cNvSpPr>
          <p:nvPr/>
        </p:nvSpPr>
        <p:spPr bwMode="auto">
          <a:xfrm>
            <a:off x="5943600" y="1630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</p:spTree>
    <p:extLst>
      <p:ext uri="{BB962C8B-B14F-4D97-AF65-F5344CB8AC3E}">
        <p14:creationId xmlns:p14="http://schemas.microsoft.com/office/powerpoint/2010/main" val="313960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10266" name="Group 26"/>
          <p:cNvGraphicFramePr>
            <a:graphicFrameLocks noGrp="1"/>
          </p:cNvGraphicFramePr>
          <p:nvPr/>
        </p:nvGraphicFramePr>
        <p:xfrm>
          <a:off x="6019800" y="1981201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€ 147.000,-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63.000,-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Afschr. 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€ 8.000,-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13.000,-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50.000,-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7953" name="Text Box 69"/>
          <p:cNvSpPr txBox="1">
            <a:spLocks noChangeArrowheads="1"/>
          </p:cNvSpPr>
          <p:nvPr/>
        </p:nvSpPr>
        <p:spPr bwMode="auto">
          <a:xfrm>
            <a:off x="5943600" y="1630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</p:spTree>
    <p:extLst>
      <p:ext uri="{BB962C8B-B14F-4D97-AF65-F5344CB8AC3E}">
        <p14:creationId xmlns:p14="http://schemas.microsoft.com/office/powerpoint/2010/main" val="169822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11381" name="Group 117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8993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18098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13404" name="Group 92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0017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306476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14432" name="Group 9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1041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393041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14432" name="Group 9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2065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  <p:sp>
        <p:nvSpPr>
          <p:cNvPr id="14433" name="Text Box 97"/>
          <p:cNvSpPr txBox="1">
            <a:spLocks noChangeArrowheads="1"/>
          </p:cNvSpPr>
          <p:nvPr/>
        </p:nvSpPr>
        <p:spPr bwMode="auto">
          <a:xfrm>
            <a:off x="9906000" y="2438401"/>
            <a:ext cx="76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1.000 + (10/12 x 21.000)</a:t>
            </a:r>
          </a:p>
        </p:txBody>
      </p:sp>
      <p:sp>
        <p:nvSpPr>
          <p:cNvPr id="14434" name="Line 98"/>
          <p:cNvSpPr>
            <a:spLocks noChangeShapeType="1"/>
          </p:cNvSpPr>
          <p:nvPr/>
        </p:nvSpPr>
        <p:spPr bwMode="auto">
          <a:xfrm flipH="1">
            <a:off x="97536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23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3" grpId="0"/>
      <p:bldP spid="1443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15386" name="Group 2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3089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41102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16410" name="Group 2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4113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318841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17434" name="Group 2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5137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32138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17434" name="Group 2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6161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  <p:sp>
        <p:nvSpPr>
          <p:cNvPr id="17494" name="Text Box 86"/>
          <p:cNvSpPr txBox="1">
            <a:spLocks noChangeArrowheads="1"/>
          </p:cNvSpPr>
          <p:nvPr/>
        </p:nvSpPr>
        <p:spPr bwMode="auto">
          <a:xfrm>
            <a:off x="9906000" y="3641726"/>
            <a:ext cx="76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26.000 + (9/12 x 4.000)</a:t>
            </a:r>
          </a:p>
        </p:txBody>
      </p:sp>
      <p:sp>
        <p:nvSpPr>
          <p:cNvPr id="17495" name="Line 87"/>
          <p:cNvSpPr>
            <a:spLocks noChangeShapeType="1"/>
          </p:cNvSpPr>
          <p:nvPr/>
        </p:nvSpPr>
        <p:spPr bwMode="auto">
          <a:xfrm flipH="1">
            <a:off x="9753600" y="394652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60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94" grpId="0"/>
      <p:bldP spid="1749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775520" y="620688"/>
            <a:ext cx="8892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Externe verslaggeving	</a:t>
            </a:r>
            <a:r>
              <a:rPr lang="nl-NL" sz="2400" dirty="0">
                <a:sym typeface="Wingdings" pitchFamily="2" charset="2"/>
              </a:rPr>
              <a:t>  Verantwoordingsinformatie</a:t>
            </a:r>
            <a:br>
              <a:rPr lang="nl-NL" sz="2400" dirty="0">
                <a:sym typeface="Wingdings" pitchFamily="2" charset="2"/>
              </a:rPr>
            </a:br>
            <a:r>
              <a:rPr lang="nl-NL" sz="2400" dirty="0">
                <a:sym typeface="Wingdings" pitchFamily="2" charset="2"/>
              </a:rPr>
              <a:t>  				      </a:t>
            </a:r>
            <a:r>
              <a:rPr lang="nl-NL" sz="2400" dirty="0" smtClean="0">
                <a:sym typeface="Wingdings" pitchFamily="2" charset="2"/>
              </a:rPr>
              <a:t> 		(</a:t>
            </a:r>
            <a:r>
              <a:rPr lang="nl-NL" sz="2400" dirty="0">
                <a:sym typeface="Wingdings" pitchFamily="2" charset="2"/>
              </a:rPr>
              <a:t>aandeelhouder / overheid / ect.)</a:t>
            </a:r>
          </a:p>
          <a:p>
            <a:endParaRPr lang="nl-NL" sz="2400" dirty="0">
              <a:sym typeface="Wingdings" pitchFamily="2" charset="2"/>
            </a:endParaRPr>
          </a:p>
          <a:p>
            <a:r>
              <a:rPr lang="nl-NL" sz="2400" dirty="0">
                <a:sym typeface="Wingdings" pitchFamily="2" charset="2"/>
              </a:rPr>
              <a:t>Interne verslaggeving	  Beslissingsinformatie </a:t>
            </a:r>
            <a:br>
              <a:rPr lang="nl-NL" sz="2400" dirty="0">
                <a:sym typeface="Wingdings" pitchFamily="2" charset="2"/>
              </a:rPr>
            </a:br>
            <a:r>
              <a:rPr lang="nl-NL" sz="2400" dirty="0">
                <a:sym typeface="Wingdings" pitchFamily="2" charset="2"/>
              </a:rPr>
              <a:t> 				      </a:t>
            </a:r>
            <a:r>
              <a:rPr lang="nl-NL" sz="2400" dirty="0" smtClean="0">
                <a:sym typeface="Wingdings" pitchFamily="2" charset="2"/>
              </a:rPr>
              <a:t>	 		(</a:t>
            </a:r>
            <a:r>
              <a:rPr lang="nl-NL" sz="2400" dirty="0">
                <a:sym typeface="Wingdings" pitchFamily="2" charset="2"/>
              </a:rPr>
              <a:t>management)</a:t>
            </a:r>
            <a:endParaRPr lang="nl-NL" sz="2400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2855640" y="2276872"/>
            <a:ext cx="0" cy="288032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2855640" y="3573016"/>
            <a:ext cx="36004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3287688" y="3356993"/>
            <a:ext cx="312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Balans (bezit en schuld)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3287688" y="4149081"/>
            <a:ext cx="6445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Winst-en-verliesrekening (</a:t>
            </a:r>
            <a:r>
              <a:rPr lang="nl-NL" sz="2400" b="1" dirty="0">
                <a:solidFill>
                  <a:srgbClr val="FF0000"/>
                </a:solidFill>
              </a:rPr>
              <a:t>kosten</a:t>
            </a:r>
            <a:r>
              <a:rPr lang="nl-NL" sz="2400" dirty="0"/>
              <a:t> en opbrengsten)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3287688" y="4941169"/>
            <a:ext cx="6114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Liquiditeitsbegroting (ontvangsten en </a:t>
            </a:r>
            <a:r>
              <a:rPr lang="nl-NL" sz="2400" b="1" dirty="0">
                <a:solidFill>
                  <a:srgbClr val="FF0000"/>
                </a:solidFill>
              </a:rPr>
              <a:t>uitgaven</a:t>
            </a:r>
            <a:r>
              <a:rPr lang="nl-NL" sz="2400" dirty="0"/>
              <a:t>)</a:t>
            </a:r>
          </a:p>
        </p:txBody>
      </p:sp>
      <p:cxnSp>
        <p:nvCxnSpPr>
          <p:cNvPr id="13" name="Rechte verbindingslijn 12"/>
          <p:cNvCxnSpPr/>
          <p:nvPr/>
        </p:nvCxnSpPr>
        <p:spPr>
          <a:xfrm>
            <a:off x="2855640" y="4365104"/>
            <a:ext cx="36004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2855640" y="5157192"/>
            <a:ext cx="36004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06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18458" name="Group 2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7185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123986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8152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20506" name="Group 2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8209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421392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21530" name="Group 2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9233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6502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22554" name="Group 2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0257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255166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23578" name="Group 2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€ 221.000,-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1281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26223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24602" name="Group 2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€ 221.000,-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2305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54164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25626" name="Group 2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€ 221.000,-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-13.500,-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3329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268527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Group 2"/>
          <p:cNvGraphicFramePr>
            <a:graphicFrameLocks noGrp="1"/>
          </p:cNvGraphicFramePr>
          <p:nvPr/>
        </p:nvGraphicFramePr>
        <p:xfrm>
          <a:off x="2057400" y="381000"/>
          <a:ext cx="3657600" cy="1651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2057400" y="2286000"/>
            <a:ext cx="4191000" cy="466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Voor het komende jaar wordt verwacht:</a:t>
            </a:r>
          </a:p>
          <a:p>
            <a:pPr>
              <a:spcBef>
                <a:spcPct val="50000"/>
              </a:spcBef>
            </a:pPr>
            <a:r>
              <a:rPr lang="nl-NL" sz="1200"/>
              <a:t>-omzet € 210.000,-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verkopen € 189.000,-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-verkopen op rekening € 21.000,-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-Brutowinst 30 % van de omzet 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€ 150.000,-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-inkopen op rekening € 4.000,-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-contante inkopen € 146.000,-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-afschrijving inventaris 20% van de aanschafprijs</a:t>
            </a:r>
          </a:p>
          <a:p>
            <a:pPr>
              <a:spcBef>
                <a:spcPct val="50000"/>
              </a:spcBef>
            </a:pPr>
            <a:r>
              <a:rPr lang="nl-NL" sz="1200"/>
              <a:t>-aflossing lening op 31/12 € 5.000,-</a:t>
            </a:r>
          </a:p>
          <a:p>
            <a:pPr>
              <a:spcBef>
                <a:spcPct val="50000"/>
              </a:spcBef>
            </a:pPr>
            <a:r>
              <a:rPr lang="nl-NL" sz="1200"/>
              <a:t>-interest geldlening 8%</a:t>
            </a:r>
          </a:p>
          <a:p>
            <a:pPr>
              <a:spcBef>
                <a:spcPct val="50000"/>
              </a:spcBef>
            </a:pPr>
            <a:r>
              <a:rPr lang="nl-NL" sz="1200"/>
              <a:t>-krediettermijn debiteuren 2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krediettermijn crediteuren 3 maanden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Privé opnamen per maand € 3.000,-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nl-NL" sz="1200"/>
              <a:t>Exploitatiekosten € 2.600,-</a:t>
            </a:r>
          </a:p>
          <a:p>
            <a:pPr>
              <a:spcBef>
                <a:spcPct val="50000"/>
              </a:spcBef>
            </a:pPr>
            <a:endParaRPr lang="nl-NL" sz="1200"/>
          </a:p>
          <a:p>
            <a:pPr>
              <a:spcBef>
                <a:spcPct val="50000"/>
              </a:spcBef>
            </a:pPr>
            <a:endParaRPr lang="nl-NL" sz="1200"/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6096000" y="381000"/>
            <a:ext cx="4038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 b="1"/>
              <a:t>Gevraagd: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1 de resultatenbegroting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2 de liquiditeitsbegroting</a:t>
            </a:r>
          </a:p>
          <a:p>
            <a:pPr>
              <a:spcBef>
                <a:spcPct val="50000"/>
              </a:spcBef>
            </a:pPr>
            <a:r>
              <a:rPr lang="nl-NL" sz="1200" b="1"/>
              <a:t>3 de balans per 31/12</a:t>
            </a:r>
          </a:p>
        </p:txBody>
      </p:sp>
      <p:graphicFrame>
        <p:nvGraphicFramePr>
          <p:cNvPr id="26650" name="Group 26"/>
          <p:cNvGraphicFramePr>
            <a:graphicFrameLocks noGrp="1"/>
          </p:cNvGraphicFramePr>
          <p:nvPr/>
        </p:nvGraphicFramePr>
        <p:xfrm>
          <a:off x="5943600" y="20574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€ 221.000,-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-13.500,-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1.500,-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4353" name="Text Box 85"/>
          <p:cNvSpPr txBox="1">
            <a:spLocks noChangeArrowheads="1"/>
          </p:cNvSpPr>
          <p:nvPr/>
        </p:nvSpPr>
        <p:spPr bwMode="auto">
          <a:xfrm>
            <a:off x="5867400" y="15240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</p:spTree>
    <p:extLst>
      <p:ext uri="{BB962C8B-B14F-4D97-AF65-F5344CB8AC3E}">
        <p14:creationId xmlns:p14="http://schemas.microsoft.com/office/powerpoint/2010/main" val="412841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68" name="Group 36"/>
          <p:cNvGraphicFramePr>
            <a:graphicFrameLocks noGrp="1"/>
          </p:cNvGraphicFramePr>
          <p:nvPr>
            <p:ph/>
          </p:nvPr>
        </p:nvGraphicFramePr>
        <p:xfrm>
          <a:off x="1905000" y="274638"/>
          <a:ext cx="3733800" cy="1646238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4069" name="Group 37"/>
          <p:cNvGraphicFramePr>
            <a:graphicFrameLocks noGrp="1"/>
          </p:cNvGraphicFramePr>
          <p:nvPr/>
        </p:nvGraphicFramePr>
        <p:xfrm>
          <a:off x="1905000" y="2316164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€ 147.000,-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63.000,-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Afschr. 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€ 8.000,-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13.000,-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50.000,-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4112" name="Text Box 80"/>
          <p:cNvSpPr txBox="1">
            <a:spLocks noChangeArrowheads="1"/>
          </p:cNvSpPr>
          <p:nvPr/>
        </p:nvSpPr>
        <p:spPr bwMode="auto">
          <a:xfrm>
            <a:off x="1828800" y="2011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  <p:graphicFrame>
        <p:nvGraphicFramePr>
          <p:cNvPr id="44113" name="Group 81"/>
          <p:cNvGraphicFramePr>
            <a:graphicFrameLocks noGrp="1"/>
          </p:cNvGraphicFramePr>
          <p:nvPr/>
        </p:nvGraphicFramePr>
        <p:xfrm>
          <a:off x="6096000" y="8509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€ 221.000,-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-13.500,-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1.500,-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4172" name="Text Box 140"/>
          <p:cNvSpPr txBox="1">
            <a:spLocks noChangeArrowheads="1"/>
          </p:cNvSpPr>
          <p:nvPr/>
        </p:nvSpPr>
        <p:spPr bwMode="auto">
          <a:xfrm>
            <a:off x="6019800" y="3175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  <p:graphicFrame>
        <p:nvGraphicFramePr>
          <p:cNvPr id="44173" name="Group 141"/>
          <p:cNvGraphicFramePr>
            <a:graphicFrameLocks noGrp="1"/>
          </p:cNvGraphicFramePr>
          <p:nvPr/>
        </p:nvGraphicFramePr>
        <p:xfrm>
          <a:off x="1905000" y="4883150"/>
          <a:ext cx="3657600" cy="16764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Balans per 31 december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79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12" grpId="0"/>
      <p:bldP spid="4417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Group 2"/>
          <p:cNvGraphicFramePr>
            <a:graphicFrameLocks noGrp="1"/>
          </p:cNvGraphicFramePr>
          <p:nvPr>
            <p:ph/>
          </p:nvPr>
        </p:nvGraphicFramePr>
        <p:xfrm>
          <a:off x="1905000" y="274638"/>
          <a:ext cx="3733800" cy="1646238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7128" name="Group 24"/>
          <p:cNvGraphicFramePr>
            <a:graphicFrameLocks noGrp="1"/>
          </p:cNvGraphicFramePr>
          <p:nvPr/>
        </p:nvGraphicFramePr>
        <p:xfrm>
          <a:off x="1905000" y="2316164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€ 147.000,-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63.000,-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Afschr. 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€ 8.000,-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13.000,-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50.000,-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6383" name="Text Box 67"/>
          <p:cNvSpPr txBox="1">
            <a:spLocks noChangeArrowheads="1"/>
          </p:cNvSpPr>
          <p:nvPr/>
        </p:nvSpPr>
        <p:spPr bwMode="auto">
          <a:xfrm>
            <a:off x="1828800" y="2011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  <p:graphicFrame>
        <p:nvGraphicFramePr>
          <p:cNvPr id="47172" name="Group 68"/>
          <p:cNvGraphicFramePr>
            <a:graphicFrameLocks noGrp="1"/>
          </p:cNvGraphicFramePr>
          <p:nvPr/>
        </p:nvGraphicFramePr>
        <p:xfrm>
          <a:off x="6096000" y="8509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€ 221.000,-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-13.500,-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1.500,-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6439" name="Text Box 127"/>
          <p:cNvSpPr txBox="1">
            <a:spLocks noChangeArrowheads="1"/>
          </p:cNvSpPr>
          <p:nvPr/>
        </p:nvSpPr>
        <p:spPr bwMode="auto">
          <a:xfrm>
            <a:off x="6019800" y="3175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  <p:graphicFrame>
        <p:nvGraphicFramePr>
          <p:cNvPr id="47232" name="Group 128"/>
          <p:cNvGraphicFramePr>
            <a:graphicFrameLocks noGrp="1"/>
          </p:cNvGraphicFramePr>
          <p:nvPr/>
        </p:nvGraphicFramePr>
        <p:xfrm>
          <a:off x="1905000" y="4883150"/>
          <a:ext cx="3657600" cy="16764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Balans per 31 december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Inventaris       € 32.000,-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6462" name="Text Box 150"/>
          <p:cNvSpPr txBox="1">
            <a:spLocks noChangeArrowheads="1"/>
          </p:cNvSpPr>
          <p:nvPr/>
        </p:nvSpPr>
        <p:spPr bwMode="auto">
          <a:xfrm>
            <a:off x="6096000" y="5867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Inventaris beginbalans – afschrijvingskosten = inventaris eindbalans</a:t>
            </a:r>
          </a:p>
        </p:txBody>
      </p:sp>
    </p:spTree>
    <p:extLst>
      <p:ext uri="{BB962C8B-B14F-4D97-AF65-F5344CB8AC3E}">
        <p14:creationId xmlns:p14="http://schemas.microsoft.com/office/powerpoint/2010/main" val="26349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/>
          <p:nvPr/>
        </p:nvSpPr>
        <p:spPr>
          <a:xfrm>
            <a:off x="4419600" y="3810000"/>
            <a:ext cx="6858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4579" name="Tekstvak 1"/>
          <p:cNvSpPr txBox="1">
            <a:spLocks noChangeArrowheads="1"/>
          </p:cNvSpPr>
          <p:nvPr/>
        </p:nvSpPr>
        <p:spPr bwMode="auto">
          <a:xfrm>
            <a:off x="1676401" y="304800"/>
            <a:ext cx="17131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2800">
                <a:solidFill>
                  <a:schemeClr val="accent2"/>
                </a:solidFill>
              </a:rPr>
              <a:t>Opbrengst</a:t>
            </a:r>
          </a:p>
        </p:txBody>
      </p:sp>
      <p:sp>
        <p:nvSpPr>
          <p:cNvPr id="24580" name="Tekstvak 2"/>
          <p:cNvSpPr txBox="1">
            <a:spLocks noChangeArrowheads="1"/>
          </p:cNvSpPr>
          <p:nvPr/>
        </p:nvSpPr>
        <p:spPr bwMode="auto">
          <a:xfrm>
            <a:off x="4191001" y="304800"/>
            <a:ext cx="11737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2800">
                <a:solidFill>
                  <a:srgbClr val="FF0000"/>
                </a:solidFill>
              </a:rPr>
              <a:t>Kosten</a:t>
            </a:r>
          </a:p>
        </p:txBody>
      </p:sp>
      <p:sp>
        <p:nvSpPr>
          <p:cNvPr id="24581" name="Tekstvak 3"/>
          <p:cNvSpPr txBox="1">
            <a:spLocks noChangeArrowheads="1"/>
          </p:cNvSpPr>
          <p:nvPr/>
        </p:nvSpPr>
        <p:spPr bwMode="auto">
          <a:xfrm>
            <a:off x="6172201" y="304800"/>
            <a:ext cx="10318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2800"/>
              <a:t>Winst</a:t>
            </a:r>
          </a:p>
        </p:txBody>
      </p:sp>
      <p:sp>
        <p:nvSpPr>
          <p:cNvPr id="24582" name="Tekstvak 4"/>
          <p:cNvSpPr txBox="1">
            <a:spLocks noChangeArrowheads="1"/>
          </p:cNvSpPr>
          <p:nvPr/>
        </p:nvSpPr>
        <p:spPr bwMode="auto">
          <a:xfrm>
            <a:off x="3810001" y="0"/>
            <a:ext cx="4667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6000"/>
              <a:t>-</a:t>
            </a:r>
          </a:p>
        </p:txBody>
      </p:sp>
      <p:sp>
        <p:nvSpPr>
          <p:cNvPr id="24583" name="Tekstvak 5"/>
          <p:cNvSpPr txBox="1">
            <a:spLocks noChangeArrowheads="1"/>
          </p:cNvSpPr>
          <p:nvPr/>
        </p:nvSpPr>
        <p:spPr bwMode="auto">
          <a:xfrm>
            <a:off x="5715000" y="304801"/>
            <a:ext cx="4138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3600"/>
              <a:t>=</a:t>
            </a: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1676401" y="1600200"/>
            <a:ext cx="20340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2800">
                <a:solidFill>
                  <a:schemeClr val="accent2"/>
                </a:solidFill>
              </a:rPr>
              <a:t>Ontvangsten</a:t>
            </a: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3810000" y="1295401"/>
            <a:ext cx="42030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6000"/>
              <a:t>-</a:t>
            </a: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4191000" y="1600200"/>
            <a:ext cx="14701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2800">
                <a:solidFill>
                  <a:srgbClr val="FF0000"/>
                </a:solidFill>
              </a:rPr>
              <a:t>Uitgaven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5715001" y="1600201"/>
            <a:ext cx="454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3600"/>
              <a:t>=</a:t>
            </a:r>
          </a:p>
        </p:txBody>
      </p:sp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6096001" y="1600200"/>
            <a:ext cx="40480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2800"/>
              <a:t>Toename liquide middelen</a:t>
            </a:r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2438401" y="762001"/>
            <a:ext cx="536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5400">
                <a:solidFill>
                  <a:schemeClr val="accent2"/>
                </a:solidFill>
              </a:rPr>
              <a:t>≠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4572001" y="762001"/>
            <a:ext cx="536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5400">
                <a:solidFill>
                  <a:srgbClr val="FF0000"/>
                </a:solidFill>
              </a:rPr>
              <a:t>≠</a:t>
            </a:r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6553201" y="762001"/>
            <a:ext cx="536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5400"/>
              <a:t>≠</a:t>
            </a:r>
          </a:p>
        </p:txBody>
      </p:sp>
      <p:sp>
        <p:nvSpPr>
          <p:cNvPr id="15" name="Tekstvak 14"/>
          <p:cNvSpPr txBox="1">
            <a:spLocks noChangeArrowheads="1"/>
          </p:cNvSpPr>
          <p:nvPr/>
        </p:nvSpPr>
        <p:spPr bwMode="auto">
          <a:xfrm>
            <a:off x="1703512" y="2132857"/>
            <a:ext cx="23585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nl-NL">
                <a:solidFill>
                  <a:schemeClr val="accent2"/>
                </a:solidFill>
              </a:rPr>
              <a:t> Verkoop op rekening</a:t>
            </a:r>
          </a:p>
          <a:p>
            <a:pPr>
              <a:buFontTx/>
              <a:buChar char="-"/>
            </a:pPr>
            <a:r>
              <a:rPr lang="nl-NL">
                <a:solidFill>
                  <a:schemeClr val="accent2"/>
                </a:solidFill>
              </a:rPr>
              <a:t> Ontvangen geldlening</a:t>
            </a:r>
          </a:p>
        </p:txBody>
      </p:sp>
      <p:sp>
        <p:nvSpPr>
          <p:cNvPr id="16" name="Tekstvak 15"/>
          <p:cNvSpPr txBox="1">
            <a:spLocks noChangeArrowheads="1"/>
          </p:cNvSpPr>
          <p:nvPr/>
        </p:nvSpPr>
        <p:spPr bwMode="auto">
          <a:xfrm>
            <a:off x="4294313" y="2132856"/>
            <a:ext cx="23554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nl-NL" dirty="0">
                <a:solidFill>
                  <a:srgbClr val="FF0000"/>
                </a:solidFill>
              </a:rPr>
              <a:t> Afschrijvingskosten</a:t>
            </a:r>
          </a:p>
          <a:p>
            <a:pPr>
              <a:buFontTx/>
              <a:buChar char="-"/>
            </a:pPr>
            <a:r>
              <a:rPr lang="nl-NL" dirty="0">
                <a:solidFill>
                  <a:srgbClr val="FF0000"/>
                </a:solidFill>
              </a:rPr>
              <a:t> Investering / aflossing</a:t>
            </a:r>
          </a:p>
          <a:p>
            <a:pPr>
              <a:buFontTx/>
              <a:buChar char="-"/>
            </a:pPr>
            <a:r>
              <a:rPr lang="nl-NL" dirty="0">
                <a:solidFill>
                  <a:srgbClr val="FF0000"/>
                </a:solidFill>
              </a:rPr>
              <a:t> Winstuitkeringen</a:t>
            </a:r>
          </a:p>
        </p:txBody>
      </p:sp>
      <p:graphicFrame>
        <p:nvGraphicFramePr>
          <p:cNvPr id="17" name="Grafiek 16"/>
          <p:cNvGraphicFramePr>
            <a:graphicFrameLocks/>
          </p:cNvGraphicFramePr>
          <p:nvPr/>
        </p:nvGraphicFramePr>
        <p:xfrm>
          <a:off x="1651001" y="3022601"/>
          <a:ext cx="8734425" cy="340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Werkblad" r:id="rId3" imgW="8732733" imgH="3398441" progId="Excel.Sheet.8">
                  <p:embed/>
                </p:oleObj>
              </mc:Choice>
              <mc:Fallback>
                <p:oleObj name="Werkblad" r:id="rId3" imgW="8732733" imgH="3398441" progId="Excel.Sheet.8">
                  <p:embed/>
                  <p:pic>
                    <p:nvPicPr>
                      <p:cNvPr id="17" name="Grafiek 16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1" y="3022601"/>
                        <a:ext cx="8734425" cy="340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kstvak 17"/>
          <p:cNvSpPr txBox="1">
            <a:spLocks noChangeArrowheads="1"/>
          </p:cNvSpPr>
          <p:nvPr/>
        </p:nvSpPr>
        <p:spPr bwMode="auto">
          <a:xfrm>
            <a:off x="1524000" y="6396038"/>
            <a:ext cx="9144000" cy="4619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400"/>
              <a:t>In welke maanden kan er een liquiditeitsprobleem ontstaan?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336" y="209551"/>
            <a:ext cx="1202432" cy="81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45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OleChart spid="17" grpId="0" animBg="0"/>
      <p:bldP spid="1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0" name="Group 2"/>
          <p:cNvGraphicFramePr>
            <a:graphicFrameLocks noGrp="1"/>
          </p:cNvGraphicFramePr>
          <p:nvPr>
            <p:ph/>
          </p:nvPr>
        </p:nvGraphicFramePr>
        <p:xfrm>
          <a:off x="1905000" y="274638"/>
          <a:ext cx="3733800" cy="1646238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8152" name="Group 24"/>
          <p:cNvGraphicFramePr>
            <a:graphicFrameLocks noGrp="1"/>
          </p:cNvGraphicFramePr>
          <p:nvPr/>
        </p:nvGraphicFramePr>
        <p:xfrm>
          <a:off x="1905000" y="2316164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€ 147.000,-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63.000,-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Afschr. 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€ 8.000,-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13.000,-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50.000,-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407" name="Text Box 67"/>
          <p:cNvSpPr txBox="1">
            <a:spLocks noChangeArrowheads="1"/>
          </p:cNvSpPr>
          <p:nvPr/>
        </p:nvSpPr>
        <p:spPr bwMode="auto">
          <a:xfrm>
            <a:off x="1828800" y="2011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  <p:graphicFrame>
        <p:nvGraphicFramePr>
          <p:cNvPr id="48196" name="Group 68"/>
          <p:cNvGraphicFramePr>
            <a:graphicFrameLocks noGrp="1"/>
          </p:cNvGraphicFramePr>
          <p:nvPr/>
        </p:nvGraphicFramePr>
        <p:xfrm>
          <a:off x="6096000" y="8509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€ 221.000,-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-13.500,-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1.500,-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7463" name="Text Box 127"/>
          <p:cNvSpPr txBox="1">
            <a:spLocks noChangeArrowheads="1"/>
          </p:cNvSpPr>
          <p:nvPr/>
        </p:nvSpPr>
        <p:spPr bwMode="auto">
          <a:xfrm>
            <a:off x="6019800" y="3175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  <p:graphicFrame>
        <p:nvGraphicFramePr>
          <p:cNvPr id="48256" name="Group 128"/>
          <p:cNvGraphicFramePr>
            <a:graphicFrameLocks noGrp="1"/>
          </p:cNvGraphicFramePr>
          <p:nvPr/>
        </p:nvGraphicFramePr>
        <p:xfrm>
          <a:off x="1905000" y="4883150"/>
          <a:ext cx="3657600" cy="16764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Balans per 31 december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€ 32.000,-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Voorraad       € 53.000,-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7486" name="Text Box 150"/>
          <p:cNvSpPr txBox="1">
            <a:spLocks noChangeArrowheads="1"/>
          </p:cNvSpPr>
          <p:nvPr/>
        </p:nvSpPr>
        <p:spPr bwMode="auto">
          <a:xfrm>
            <a:off x="5943600" y="57150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>
                <a:solidFill>
                  <a:srgbClr val="FF0000"/>
                </a:solidFill>
              </a:rPr>
              <a:t>Voorraad beginbalans + inkopen (€ 150.000,-) – inkoopwaarde = voorraad eindbalans</a:t>
            </a:r>
          </a:p>
        </p:txBody>
      </p:sp>
    </p:spTree>
    <p:extLst>
      <p:ext uri="{BB962C8B-B14F-4D97-AF65-F5344CB8AC3E}">
        <p14:creationId xmlns:p14="http://schemas.microsoft.com/office/powerpoint/2010/main" val="77962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Group 2"/>
          <p:cNvGraphicFramePr>
            <a:graphicFrameLocks noGrp="1"/>
          </p:cNvGraphicFramePr>
          <p:nvPr>
            <p:ph/>
          </p:nvPr>
        </p:nvGraphicFramePr>
        <p:xfrm>
          <a:off x="1905000" y="274638"/>
          <a:ext cx="3733800" cy="1646238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9176" name="Group 24"/>
          <p:cNvGraphicFramePr>
            <a:graphicFrameLocks noGrp="1"/>
          </p:cNvGraphicFramePr>
          <p:nvPr/>
        </p:nvGraphicFramePr>
        <p:xfrm>
          <a:off x="1905000" y="2316164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€ 147.000,-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63.000,-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Afschr. 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€ 8.000,-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13.000,-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50.000,-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8431" name="Text Box 67"/>
          <p:cNvSpPr txBox="1">
            <a:spLocks noChangeArrowheads="1"/>
          </p:cNvSpPr>
          <p:nvPr/>
        </p:nvSpPr>
        <p:spPr bwMode="auto">
          <a:xfrm>
            <a:off x="1828800" y="2011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  <p:graphicFrame>
        <p:nvGraphicFramePr>
          <p:cNvPr id="49220" name="Group 68"/>
          <p:cNvGraphicFramePr>
            <a:graphicFrameLocks noGrp="1"/>
          </p:cNvGraphicFramePr>
          <p:nvPr/>
        </p:nvGraphicFramePr>
        <p:xfrm>
          <a:off x="6096000" y="8509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€ 221.000,-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-13.500,-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1.500,-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8487" name="Text Box 127"/>
          <p:cNvSpPr txBox="1">
            <a:spLocks noChangeArrowheads="1"/>
          </p:cNvSpPr>
          <p:nvPr/>
        </p:nvSpPr>
        <p:spPr bwMode="auto">
          <a:xfrm>
            <a:off x="6019800" y="3175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  <p:graphicFrame>
        <p:nvGraphicFramePr>
          <p:cNvPr id="49280" name="Group 128"/>
          <p:cNvGraphicFramePr>
            <a:graphicFrameLocks noGrp="1"/>
          </p:cNvGraphicFramePr>
          <p:nvPr/>
        </p:nvGraphicFramePr>
        <p:xfrm>
          <a:off x="1905000" y="4883150"/>
          <a:ext cx="3657600" cy="16764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Balans per 31 december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€ 32.000,-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€ 53.000,-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Debiteuren    €   3.500,-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8510" name="Text Box 150"/>
          <p:cNvSpPr txBox="1">
            <a:spLocks noChangeArrowheads="1"/>
          </p:cNvSpPr>
          <p:nvPr/>
        </p:nvSpPr>
        <p:spPr bwMode="auto">
          <a:xfrm>
            <a:off x="5943600" y="5715000"/>
            <a:ext cx="472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>
                <a:solidFill>
                  <a:srgbClr val="FF0000"/>
                </a:solidFill>
              </a:rPr>
              <a:t>Verkopen op rekening (€ 21.000,-) x 2/12 = debiteuren eindbalans</a:t>
            </a:r>
          </a:p>
        </p:txBody>
      </p:sp>
    </p:spTree>
    <p:extLst>
      <p:ext uri="{BB962C8B-B14F-4D97-AF65-F5344CB8AC3E}">
        <p14:creationId xmlns:p14="http://schemas.microsoft.com/office/powerpoint/2010/main" val="31753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8" name="Group 2"/>
          <p:cNvGraphicFramePr>
            <a:graphicFrameLocks noGrp="1"/>
          </p:cNvGraphicFramePr>
          <p:nvPr>
            <p:ph/>
          </p:nvPr>
        </p:nvGraphicFramePr>
        <p:xfrm>
          <a:off x="1905000" y="274638"/>
          <a:ext cx="3733800" cy="1646238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0200" name="Group 24"/>
          <p:cNvGraphicFramePr>
            <a:graphicFrameLocks noGrp="1"/>
          </p:cNvGraphicFramePr>
          <p:nvPr/>
        </p:nvGraphicFramePr>
        <p:xfrm>
          <a:off x="1905000" y="2316164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€ 147.000,-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63.000,-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Afschr. 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€ 8.000,-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13.000,-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50.000,-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9455" name="Text Box 67"/>
          <p:cNvSpPr txBox="1">
            <a:spLocks noChangeArrowheads="1"/>
          </p:cNvSpPr>
          <p:nvPr/>
        </p:nvSpPr>
        <p:spPr bwMode="auto">
          <a:xfrm>
            <a:off x="1828800" y="2011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  <p:graphicFrame>
        <p:nvGraphicFramePr>
          <p:cNvPr id="50244" name="Group 68"/>
          <p:cNvGraphicFramePr>
            <a:graphicFrameLocks noGrp="1"/>
          </p:cNvGraphicFramePr>
          <p:nvPr/>
        </p:nvGraphicFramePr>
        <p:xfrm>
          <a:off x="6096000" y="8509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€ 221.000,-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-13.500,-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€     1.500,-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9511" name="Text Box 127"/>
          <p:cNvSpPr txBox="1">
            <a:spLocks noChangeArrowheads="1"/>
          </p:cNvSpPr>
          <p:nvPr/>
        </p:nvSpPr>
        <p:spPr bwMode="auto">
          <a:xfrm>
            <a:off x="6019800" y="3175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  <p:graphicFrame>
        <p:nvGraphicFramePr>
          <p:cNvPr id="50304" name="Group 128"/>
          <p:cNvGraphicFramePr>
            <a:graphicFrameLocks noGrp="1"/>
          </p:cNvGraphicFramePr>
          <p:nvPr/>
        </p:nvGraphicFramePr>
        <p:xfrm>
          <a:off x="1905000" y="4883150"/>
          <a:ext cx="3657600" cy="16764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Balans per 31 december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€ 32.000,-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€ 53.000,-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€   3.500,-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Liq. Middelen €  1.500,-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92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Group 2"/>
          <p:cNvGraphicFramePr>
            <a:graphicFrameLocks noGrp="1"/>
          </p:cNvGraphicFramePr>
          <p:nvPr>
            <p:ph/>
          </p:nvPr>
        </p:nvGraphicFramePr>
        <p:xfrm>
          <a:off x="1905000" y="274638"/>
          <a:ext cx="3733800" cy="1646238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1224" name="Group 24"/>
          <p:cNvGraphicFramePr>
            <a:graphicFrameLocks noGrp="1"/>
          </p:cNvGraphicFramePr>
          <p:nvPr/>
        </p:nvGraphicFramePr>
        <p:xfrm>
          <a:off x="1905000" y="2316164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€ 147.000,-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63.000,-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Afschr. 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€ 8.000,-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13.000,-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€  50.000,-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0479" name="Text Box 67"/>
          <p:cNvSpPr txBox="1">
            <a:spLocks noChangeArrowheads="1"/>
          </p:cNvSpPr>
          <p:nvPr/>
        </p:nvSpPr>
        <p:spPr bwMode="auto">
          <a:xfrm>
            <a:off x="1828800" y="2011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  <p:graphicFrame>
        <p:nvGraphicFramePr>
          <p:cNvPr id="51268" name="Group 68"/>
          <p:cNvGraphicFramePr>
            <a:graphicFrameLocks noGrp="1"/>
          </p:cNvGraphicFramePr>
          <p:nvPr/>
        </p:nvGraphicFramePr>
        <p:xfrm>
          <a:off x="6096000" y="8509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€ 221.000,-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-13.500,-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1.500,-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0535" name="Text Box 127"/>
          <p:cNvSpPr txBox="1">
            <a:spLocks noChangeArrowheads="1"/>
          </p:cNvSpPr>
          <p:nvPr/>
        </p:nvSpPr>
        <p:spPr bwMode="auto">
          <a:xfrm>
            <a:off x="6019800" y="3175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  <p:graphicFrame>
        <p:nvGraphicFramePr>
          <p:cNvPr id="51328" name="Group 128"/>
          <p:cNvGraphicFramePr>
            <a:graphicFrameLocks noGrp="1"/>
          </p:cNvGraphicFramePr>
          <p:nvPr/>
        </p:nvGraphicFramePr>
        <p:xfrm>
          <a:off x="1905000" y="4883150"/>
          <a:ext cx="3657600" cy="16764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Balans per 31 december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€ 32.000,-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Eigen verm.  € 64.000,-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€ 53.000,-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€   3.500,-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 1.500,-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0558" name="Text Box 151"/>
          <p:cNvSpPr txBox="1">
            <a:spLocks noChangeArrowheads="1"/>
          </p:cNvSpPr>
          <p:nvPr/>
        </p:nvSpPr>
        <p:spPr bwMode="auto">
          <a:xfrm>
            <a:off x="5943600" y="5715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>
                <a:solidFill>
                  <a:srgbClr val="FF0000"/>
                </a:solidFill>
              </a:rPr>
              <a:t>Eigen vermogen beginbalans + nettowinst – privé opnamen = eigen vermogen eindbalans</a:t>
            </a:r>
          </a:p>
        </p:txBody>
      </p:sp>
    </p:spTree>
    <p:extLst>
      <p:ext uri="{BB962C8B-B14F-4D97-AF65-F5344CB8AC3E}">
        <p14:creationId xmlns:p14="http://schemas.microsoft.com/office/powerpoint/2010/main" val="123595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Group 2"/>
          <p:cNvGraphicFramePr>
            <a:graphicFrameLocks noGrp="1"/>
          </p:cNvGraphicFramePr>
          <p:nvPr>
            <p:ph/>
          </p:nvPr>
        </p:nvGraphicFramePr>
        <p:xfrm>
          <a:off x="1905000" y="274638"/>
          <a:ext cx="3733800" cy="1646238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2248" name="Group 24"/>
          <p:cNvGraphicFramePr>
            <a:graphicFrameLocks noGrp="1"/>
          </p:cNvGraphicFramePr>
          <p:nvPr/>
        </p:nvGraphicFramePr>
        <p:xfrm>
          <a:off x="1905000" y="2316164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€ 147.000,-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63.000,-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Afschr. 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€ 8.000,-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13.000,-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50.000,-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1503" name="Text Box 67"/>
          <p:cNvSpPr txBox="1">
            <a:spLocks noChangeArrowheads="1"/>
          </p:cNvSpPr>
          <p:nvPr/>
        </p:nvSpPr>
        <p:spPr bwMode="auto">
          <a:xfrm>
            <a:off x="1828800" y="2011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  <p:graphicFrame>
        <p:nvGraphicFramePr>
          <p:cNvPr id="52292" name="Group 68"/>
          <p:cNvGraphicFramePr>
            <a:graphicFrameLocks noGrp="1"/>
          </p:cNvGraphicFramePr>
          <p:nvPr/>
        </p:nvGraphicFramePr>
        <p:xfrm>
          <a:off x="6096000" y="8509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€ 221.000,-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-13.500,-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1.500,-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559" name="Text Box 127"/>
          <p:cNvSpPr txBox="1">
            <a:spLocks noChangeArrowheads="1"/>
          </p:cNvSpPr>
          <p:nvPr/>
        </p:nvSpPr>
        <p:spPr bwMode="auto">
          <a:xfrm>
            <a:off x="6019800" y="3175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  <p:graphicFrame>
        <p:nvGraphicFramePr>
          <p:cNvPr id="52352" name="Group 128"/>
          <p:cNvGraphicFramePr>
            <a:graphicFrameLocks noGrp="1"/>
          </p:cNvGraphicFramePr>
          <p:nvPr/>
        </p:nvGraphicFramePr>
        <p:xfrm>
          <a:off x="1905000" y="4883150"/>
          <a:ext cx="3657600" cy="16764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Balans per 31 december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€ 32.000,-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€ 64.000,-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€ 53.000,-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Lening          € 25.000,-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€   3.500,-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 1.500,-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1582" name="Text Box 150"/>
          <p:cNvSpPr txBox="1">
            <a:spLocks noChangeArrowheads="1"/>
          </p:cNvSpPr>
          <p:nvPr/>
        </p:nvSpPr>
        <p:spPr bwMode="auto">
          <a:xfrm>
            <a:off x="5943600" y="5715000"/>
            <a:ext cx="449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>
                <a:solidFill>
                  <a:srgbClr val="FF0000"/>
                </a:solidFill>
              </a:rPr>
              <a:t>Lening beginbalans - aflossing = lening eindbalans</a:t>
            </a:r>
          </a:p>
        </p:txBody>
      </p:sp>
    </p:spTree>
    <p:extLst>
      <p:ext uri="{BB962C8B-B14F-4D97-AF65-F5344CB8AC3E}">
        <p14:creationId xmlns:p14="http://schemas.microsoft.com/office/powerpoint/2010/main" val="317441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0" name="Group 2"/>
          <p:cNvGraphicFramePr>
            <a:graphicFrameLocks noGrp="1"/>
          </p:cNvGraphicFramePr>
          <p:nvPr>
            <p:ph/>
          </p:nvPr>
        </p:nvGraphicFramePr>
        <p:xfrm>
          <a:off x="1905000" y="274638"/>
          <a:ext cx="3733800" cy="1646238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3272" name="Group 24"/>
          <p:cNvGraphicFramePr>
            <a:graphicFrameLocks noGrp="1"/>
          </p:cNvGraphicFramePr>
          <p:nvPr/>
        </p:nvGraphicFramePr>
        <p:xfrm>
          <a:off x="1905000" y="2316164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€ 147.000,-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63.000,-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Afschr. 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€ 8.000,-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13.000,-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50.000,-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2527" name="Text Box 67"/>
          <p:cNvSpPr txBox="1">
            <a:spLocks noChangeArrowheads="1"/>
          </p:cNvSpPr>
          <p:nvPr/>
        </p:nvSpPr>
        <p:spPr bwMode="auto">
          <a:xfrm>
            <a:off x="1828800" y="2011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  <p:graphicFrame>
        <p:nvGraphicFramePr>
          <p:cNvPr id="53316" name="Group 68"/>
          <p:cNvGraphicFramePr>
            <a:graphicFrameLocks noGrp="1"/>
          </p:cNvGraphicFramePr>
          <p:nvPr/>
        </p:nvGraphicFramePr>
        <p:xfrm>
          <a:off x="6096000" y="8509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€ 221.000,-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-13.500,-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1.500,-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2583" name="Text Box 127"/>
          <p:cNvSpPr txBox="1">
            <a:spLocks noChangeArrowheads="1"/>
          </p:cNvSpPr>
          <p:nvPr/>
        </p:nvSpPr>
        <p:spPr bwMode="auto">
          <a:xfrm>
            <a:off x="6019800" y="3175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  <p:graphicFrame>
        <p:nvGraphicFramePr>
          <p:cNvPr id="53376" name="Group 128"/>
          <p:cNvGraphicFramePr>
            <a:graphicFrameLocks noGrp="1"/>
          </p:cNvGraphicFramePr>
          <p:nvPr/>
        </p:nvGraphicFramePr>
        <p:xfrm>
          <a:off x="1905000" y="4883150"/>
          <a:ext cx="3657600" cy="16764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Balans per 31 december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€ 32.000,-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€ 64.000,-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€ 53.000,-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€ 25.000,-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€   3.500,-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Crediteuren  €   1.000,-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 1.500,-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2606" name="Text Box 151"/>
          <p:cNvSpPr txBox="1">
            <a:spLocks noChangeArrowheads="1"/>
          </p:cNvSpPr>
          <p:nvPr/>
        </p:nvSpPr>
        <p:spPr bwMode="auto">
          <a:xfrm>
            <a:off x="5943600" y="5715000"/>
            <a:ext cx="472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Inkopen op rekening (€ 4.000,-) x 3/12 = crediteuren eindbalans</a:t>
            </a:r>
          </a:p>
        </p:txBody>
      </p:sp>
    </p:spTree>
    <p:extLst>
      <p:ext uri="{BB962C8B-B14F-4D97-AF65-F5344CB8AC3E}">
        <p14:creationId xmlns:p14="http://schemas.microsoft.com/office/powerpoint/2010/main" val="77909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Group 2"/>
          <p:cNvGraphicFramePr>
            <a:graphicFrameLocks noGrp="1"/>
          </p:cNvGraphicFramePr>
          <p:nvPr>
            <p:ph/>
          </p:nvPr>
        </p:nvGraphicFramePr>
        <p:xfrm>
          <a:off x="1905000" y="274638"/>
          <a:ext cx="3733800" cy="1646238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Balans per 1 januari    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€ 40.000,-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€ 50.000,-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€ 50.000,-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€ 30.000,-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 €   1.000,-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€ 26.000,-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€ 15.000,-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€ 106.000,-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4296" name="Group 24"/>
          <p:cNvGraphicFramePr>
            <a:graphicFrameLocks noGrp="1"/>
          </p:cNvGraphicFramePr>
          <p:nvPr/>
        </p:nvGraphicFramePr>
        <p:xfrm>
          <a:off x="1905000" y="2316164"/>
          <a:ext cx="3581400" cy="226377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Omzet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€ 210.000,-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Inkoopwaarde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€ 147.000,-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63.000,-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Afschr. 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€ 8.000,-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13.000,-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Nettowinst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50.000,-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3551" name="Text Box 67"/>
          <p:cNvSpPr txBox="1">
            <a:spLocks noChangeArrowheads="1"/>
          </p:cNvSpPr>
          <p:nvPr/>
        </p:nvSpPr>
        <p:spPr bwMode="auto">
          <a:xfrm>
            <a:off x="1828800" y="2011364"/>
            <a:ext cx="3657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Resultatenbegroting</a:t>
            </a:r>
          </a:p>
        </p:txBody>
      </p:sp>
      <p:graphicFrame>
        <p:nvGraphicFramePr>
          <p:cNvPr id="54340" name="Group 68"/>
          <p:cNvGraphicFramePr>
            <a:graphicFrameLocks noGrp="1"/>
          </p:cNvGraphicFramePr>
          <p:nvPr/>
        </p:nvGraphicFramePr>
        <p:xfrm>
          <a:off x="6096000" y="850900"/>
          <a:ext cx="3810000" cy="45624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verkopen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€ 189.000,-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Ontvangen van debiteuren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18.500,-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€ 207.500,-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Contante inkopen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€ 146.000,-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Betaald aan crediteuren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29.000,-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Exploitatiekosten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2.600,-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Interestkosten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2.400,-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Aflossing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Privé opnamen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36.000,-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€ 221.000,-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1/1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15.000,-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Ontvangsten - uitgaven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-13.500,-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liq. middelen 31/12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€     1.500,-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3607" name="Text Box 127"/>
          <p:cNvSpPr txBox="1">
            <a:spLocks noChangeArrowheads="1"/>
          </p:cNvSpPr>
          <p:nvPr/>
        </p:nvSpPr>
        <p:spPr bwMode="auto">
          <a:xfrm>
            <a:off x="6019800" y="317500"/>
            <a:ext cx="3505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200"/>
              <a:t>Liquiditeitsbegroting</a:t>
            </a:r>
          </a:p>
        </p:txBody>
      </p:sp>
      <p:graphicFrame>
        <p:nvGraphicFramePr>
          <p:cNvPr id="54400" name="Group 128"/>
          <p:cNvGraphicFramePr>
            <a:graphicFrameLocks noGrp="1"/>
          </p:cNvGraphicFramePr>
          <p:nvPr/>
        </p:nvGraphicFramePr>
        <p:xfrm>
          <a:off x="1905000" y="4883150"/>
          <a:ext cx="3657600" cy="16764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Balans per 31 december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Inventaris       € 32.000,-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Eigen verm.  € 64.000,-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Voorraad       € 53.000,-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Lening          € 25.000,-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Debiteuren    €   3.500,-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Crediteuren  €   1.000,-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Liq. Middelen €  1.500,-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€ 90.000,-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€ 90.000,-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8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kstvak 1"/>
          <p:cNvSpPr txBox="1">
            <a:spLocks noChangeArrowheads="1"/>
          </p:cNvSpPr>
          <p:nvPr/>
        </p:nvSpPr>
        <p:spPr bwMode="auto">
          <a:xfrm>
            <a:off x="1524000" y="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3200" dirty="0">
                <a:solidFill>
                  <a:srgbClr val="C00000"/>
                </a:solidFill>
              </a:rPr>
              <a:t>Maatregelen voor liquiditeitsverbetering:</a:t>
            </a:r>
          </a:p>
        </p:txBody>
      </p:sp>
      <p:sp>
        <p:nvSpPr>
          <p:cNvPr id="3" name="Tekstvak 2"/>
          <p:cNvSpPr txBox="1">
            <a:spLocks noChangeArrowheads="1"/>
          </p:cNvSpPr>
          <p:nvPr/>
        </p:nvSpPr>
        <p:spPr bwMode="auto">
          <a:xfrm>
            <a:off x="1698750" y="692697"/>
            <a:ext cx="8969251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>
              <a:buFontTx/>
              <a:buChar char="-"/>
            </a:pPr>
            <a:r>
              <a:rPr lang="nl-NL" sz="2800" dirty="0"/>
              <a:t>Inkopen uitstellen;</a:t>
            </a:r>
          </a:p>
          <a:p>
            <a:pPr marL="177800" indent="-177800">
              <a:buFontTx/>
              <a:buChar char="-"/>
            </a:pPr>
            <a:r>
              <a:rPr lang="nl-NL" sz="2800" dirty="0"/>
              <a:t>Meer leverancierskrediet bedingen;</a:t>
            </a:r>
          </a:p>
          <a:p>
            <a:pPr marL="177800" indent="-177800">
              <a:buFontTx/>
              <a:buChar char="-"/>
            </a:pPr>
            <a:r>
              <a:rPr lang="nl-NL" sz="2800" dirty="0"/>
              <a:t>Betaling van investeringen uitstellen;</a:t>
            </a:r>
          </a:p>
          <a:p>
            <a:pPr marL="177800" indent="-177800">
              <a:buFontTx/>
              <a:buChar char="-"/>
            </a:pPr>
            <a:r>
              <a:rPr lang="nl-NL" sz="2800" dirty="0"/>
              <a:t>Leasen in plaats van zelf kopen;</a:t>
            </a:r>
          </a:p>
          <a:p>
            <a:pPr marL="177800" indent="-177800">
              <a:buFontTx/>
              <a:buChar char="-"/>
            </a:pPr>
            <a:r>
              <a:rPr lang="nl-NL" sz="2800" dirty="0"/>
              <a:t>Winst niet uitkeren of in aandelen uitkeren;</a:t>
            </a:r>
          </a:p>
          <a:p>
            <a:pPr marL="177800" indent="-177800">
              <a:buFontTx/>
              <a:buChar char="-"/>
            </a:pPr>
            <a:r>
              <a:rPr lang="nl-NL" sz="2800" dirty="0"/>
              <a:t>Korting aanbieden aan debiteuren die contant betalen.</a:t>
            </a:r>
          </a:p>
        </p:txBody>
      </p:sp>
      <p:graphicFrame>
        <p:nvGraphicFramePr>
          <p:cNvPr id="90114" name="Object 2"/>
          <p:cNvGraphicFramePr>
            <a:graphicFrameLocks/>
          </p:cNvGraphicFramePr>
          <p:nvPr/>
        </p:nvGraphicFramePr>
        <p:xfrm>
          <a:off x="1703512" y="3467100"/>
          <a:ext cx="87249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3" imgW="8734470" imgH="3400353" progId="Excel.Sheet.8">
                  <p:embed/>
                </p:oleObj>
              </mc:Choice>
              <mc:Fallback>
                <p:oleObj name="Worksheet" r:id="rId3" imgW="8734470" imgH="3400353" progId="Excel.Sheet.8">
                  <p:embed/>
                  <p:pic>
                    <p:nvPicPr>
                      <p:cNvPr id="90114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512" y="3467100"/>
                        <a:ext cx="8724900" cy="339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Afbeelding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3007" y="302490"/>
            <a:ext cx="1108057" cy="750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28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oelichting met PIJL-RECHTS 40"/>
          <p:cNvSpPr/>
          <p:nvPr/>
        </p:nvSpPr>
        <p:spPr>
          <a:xfrm>
            <a:off x="6248400" y="4648200"/>
            <a:ext cx="1524000" cy="1143000"/>
          </a:xfrm>
          <a:prstGeom prst="rightArrowCallout">
            <a:avLst>
              <a:gd name="adj1" fmla="val 29156"/>
              <a:gd name="adj2" fmla="val 27078"/>
              <a:gd name="adj3" fmla="val 14611"/>
              <a:gd name="adj4" fmla="val 81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0" name="Toelichting met PIJL-RECHTS 39"/>
          <p:cNvSpPr/>
          <p:nvPr/>
        </p:nvSpPr>
        <p:spPr>
          <a:xfrm>
            <a:off x="6248400" y="3429000"/>
            <a:ext cx="1524000" cy="1143000"/>
          </a:xfrm>
          <a:prstGeom prst="rightArrowCallout">
            <a:avLst>
              <a:gd name="adj1" fmla="val 29156"/>
              <a:gd name="adj2" fmla="val 27078"/>
              <a:gd name="adj3" fmla="val 14611"/>
              <a:gd name="adj4" fmla="val 81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9" name="Toelichting met PIJL-RECHTS 38"/>
          <p:cNvSpPr/>
          <p:nvPr/>
        </p:nvSpPr>
        <p:spPr>
          <a:xfrm>
            <a:off x="6248400" y="2209800"/>
            <a:ext cx="1524000" cy="1143000"/>
          </a:xfrm>
          <a:prstGeom prst="rightArrowCallout">
            <a:avLst>
              <a:gd name="adj1" fmla="val 29156"/>
              <a:gd name="adj2" fmla="val 27078"/>
              <a:gd name="adj3" fmla="val 14611"/>
              <a:gd name="adj4" fmla="val 81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38" name="Toelichting met PIJL-RECHTS 37"/>
          <p:cNvSpPr/>
          <p:nvPr/>
        </p:nvSpPr>
        <p:spPr>
          <a:xfrm>
            <a:off x="6248400" y="990600"/>
            <a:ext cx="1524000" cy="1143000"/>
          </a:xfrm>
          <a:prstGeom prst="rightArrowCallout">
            <a:avLst>
              <a:gd name="adj1" fmla="val 29156"/>
              <a:gd name="adj2" fmla="val 27078"/>
              <a:gd name="adj3" fmla="val 14611"/>
              <a:gd name="adj4" fmla="val 81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6630" name="Text Box 2"/>
          <p:cNvSpPr txBox="1">
            <a:spLocks noChangeArrowheads="1"/>
          </p:cNvSpPr>
          <p:nvPr/>
        </p:nvSpPr>
        <p:spPr bwMode="auto">
          <a:xfrm>
            <a:off x="1676400" y="152401"/>
            <a:ext cx="7620000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Verkopen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nl-NL" sz="2000"/>
              <a:t>4</a:t>
            </a:r>
            <a:r>
              <a:rPr lang="nl-NL" sz="2000" baseline="30000"/>
              <a:t>e</a:t>
            </a:r>
            <a:r>
              <a:rPr lang="nl-NL" sz="2000"/>
              <a:t> kwartaal 2007 € 150.000,-               </a:t>
            </a:r>
          </a:p>
          <a:p>
            <a:pPr>
              <a:spcBef>
                <a:spcPct val="50000"/>
              </a:spcBef>
            </a:pPr>
            <a:r>
              <a:rPr lang="nl-NL" sz="2000"/>
              <a:t>                  </a:t>
            </a:r>
          </a:p>
          <a:p>
            <a:endParaRPr lang="nl-NL" sz="2000"/>
          </a:p>
          <a:p>
            <a:endParaRPr lang="nl-NL" sz="1000"/>
          </a:p>
          <a:p>
            <a:r>
              <a:rPr lang="nl-NL" sz="2000"/>
              <a:t>1e kwartaal 2008 € 120.000,-</a:t>
            </a:r>
          </a:p>
          <a:p>
            <a:endParaRPr lang="nl-NL" sz="2000"/>
          </a:p>
          <a:p>
            <a:r>
              <a:rPr lang="nl-NL" sz="2000"/>
              <a:t>                 </a:t>
            </a:r>
          </a:p>
          <a:p>
            <a:r>
              <a:rPr lang="nl-NL" sz="2000"/>
              <a:t> </a:t>
            </a:r>
          </a:p>
          <a:p>
            <a:r>
              <a:rPr lang="nl-NL" sz="2000"/>
              <a:t>2e kwartaal 2008 €   90.000,-</a:t>
            </a:r>
          </a:p>
          <a:p>
            <a:endParaRPr lang="nl-NL" sz="2000"/>
          </a:p>
          <a:p>
            <a:endParaRPr lang="nl-NL" sz="1400"/>
          </a:p>
          <a:p>
            <a:endParaRPr lang="nl-NL" sz="2000"/>
          </a:p>
          <a:p>
            <a:r>
              <a:rPr lang="nl-NL" sz="2000"/>
              <a:t>3e kwartaal 2008 € 120.000,-</a:t>
            </a:r>
          </a:p>
          <a:p>
            <a:r>
              <a:rPr lang="nl-NL" sz="2000"/>
              <a:t> </a:t>
            </a:r>
          </a:p>
          <a:p>
            <a:r>
              <a:rPr lang="nl-NL" sz="2000"/>
              <a:t>       </a:t>
            </a:r>
          </a:p>
          <a:p>
            <a:r>
              <a:rPr lang="nl-NL" sz="2000"/>
              <a:t>           </a:t>
            </a:r>
          </a:p>
          <a:p>
            <a:r>
              <a:rPr lang="nl-NL" sz="2000"/>
              <a:t>4e kwartaal 2008 € 150.000,-</a:t>
            </a:r>
            <a:r>
              <a:rPr lang="nl-NL" sz="1200"/>
              <a:t>                    </a:t>
            </a:r>
          </a:p>
          <a:p>
            <a:endParaRPr lang="nl-NL" sz="1200"/>
          </a:p>
        </p:txBody>
      </p:sp>
      <p:grpSp>
        <p:nvGrpSpPr>
          <p:cNvPr id="2" name="Groep 32"/>
          <p:cNvGrpSpPr>
            <a:grpSpLocks/>
          </p:cNvGrpSpPr>
          <p:nvPr/>
        </p:nvGrpSpPr>
        <p:grpSpPr bwMode="auto">
          <a:xfrm>
            <a:off x="5181600" y="381000"/>
            <a:ext cx="914400" cy="762000"/>
            <a:chOff x="4038600" y="685800"/>
            <a:chExt cx="914400" cy="762000"/>
          </a:xfrm>
        </p:grpSpPr>
        <p:sp>
          <p:nvSpPr>
            <p:cNvPr id="26662" name="Line 3"/>
            <p:cNvSpPr>
              <a:spLocks noChangeShapeType="1"/>
            </p:cNvSpPr>
            <p:nvPr/>
          </p:nvSpPr>
          <p:spPr bwMode="auto">
            <a:xfrm flipV="1">
              <a:off x="4038600" y="685800"/>
              <a:ext cx="914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26663" name="Line 4"/>
            <p:cNvSpPr>
              <a:spLocks noChangeShapeType="1"/>
            </p:cNvSpPr>
            <p:nvPr/>
          </p:nvSpPr>
          <p:spPr bwMode="auto">
            <a:xfrm>
              <a:off x="4038600" y="11430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26664" name="Line 5"/>
            <p:cNvSpPr>
              <a:spLocks noChangeShapeType="1"/>
            </p:cNvSpPr>
            <p:nvPr/>
          </p:nvSpPr>
          <p:spPr bwMode="auto">
            <a:xfrm>
              <a:off x="4038600" y="1143000"/>
              <a:ext cx="838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6248400" y="152401"/>
            <a:ext cx="1524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/>
              <a:t>€ 50.000,-</a:t>
            </a:r>
          </a:p>
          <a:p>
            <a:pPr>
              <a:spcBef>
                <a:spcPct val="50000"/>
              </a:spcBef>
            </a:pPr>
            <a:r>
              <a:rPr lang="nl-NL"/>
              <a:t>€ 50.000,-</a:t>
            </a:r>
          </a:p>
          <a:p>
            <a:pPr>
              <a:spcBef>
                <a:spcPct val="50000"/>
              </a:spcBef>
            </a:pPr>
            <a:r>
              <a:rPr lang="nl-NL"/>
              <a:t>€ 50.000,-</a:t>
            </a:r>
          </a:p>
        </p:txBody>
      </p:sp>
      <p:grpSp>
        <p:nvGrpSpPr>
          <p:cNvPr id="3" name="Groep 33"/>
          <p:cNvGrpSpPr>
            <a:grpSpLocks/>
          </p:cNvGrpSpPr>
          <p:nvPr/>
        </p:nvGrpSpPr>
        <p:grpSpPr bwMode="auto">
          <a:xfrm>
            <a:off x="5181600" y="1600200"/>
            <a:ext cx="914400" cy="762000"/>
            <a:chOff x="4038600" y="1752600"/>
            <a:chExt cx="914400" cy="762000"/>
          </a:xfrm>
        </p:grpSpPr>
        <p:sp>
          <p:nvSpPr>
            <p:cNvPr id="26659" name="Line 7"/>
            <p:cNvSpPr>
              <a:spLocks noChangeShapeType="1"/>
            </p:cNvSpPr>
            <p:nvPr/>
          </p:nvSpPr>
          <p:spPr bwMode="auto">
            <a:xfrm flipV="1">
              <a:off x="4038600" y="1752600"/>
              <a:ext cx="914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26660" name="Line 8"/>
            <p:cNvSpPr>
              <a:spLocks noChangeShapeType="1"/>
            </p:cNvSpPr>
            <p:nvPr/>
          </p:nvSpPr>
          <p:spPr bwMode="auto">
            <a:xfrm>
              <a:off x="4038600" y="22098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26661" name="Line 9"/>
            <p:cNvSpPr>
              <a:spLocks noChangeShapeType="1"/>
            </p:cNvSpPr>
            <p:nvPr/>
          </p:nvSpPr>
          <p:spPr bwMode="auto">
            <a:xfrm>
              <a:off x="4038600" y="2209800"/>
              <a:ext cx="838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6248400" y="1371601"/>
            <a:ext cx="1524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/>
              <a:t>€ 40.000,-</a:t>
            </a:r>
          </a:p>
          <a:p>
            <a:pPr>
              <a:spcBef>
                <a:spcPct val="50000"/>
              </a:spcBef>
            </a:pPr>
            <a:r>
              <a:rPr lang="nl-NL"/>
              <a:t>€ 40.000,-</a:t>
            </a:r>
          </a:p>
          <a:p>
            <a:pPr>
              <a:spcBef>
                <a:spcPct val="50000"/>
              </a:spcBef>
            </a:pPr>
            <a:r>
              <a:rPr lang="nl-NL"/>
              <a:t>€ 40.000,-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7772400" y="1371601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/>
              <a:t>€ 130.000,-</a:t>
            </a:r>
          </a:p>
        </p:txBody>
      </p:sp>
      <p:grpSp>
        <p:nvGrpSpPr>
          <p:cNvPr id="4" name="Groep 34"/>
          <p:cNvGrpSpPr>
            <a:grpSpLocks/>
          </p:cNvGrpSpPr>
          <p:nvPr/>
        </p:nvGrpSpPr>
        <p:grpSpPr bwMode="auto">
          <a:xfrm>
            <a:off x="5257800" y="2819400"/>
            <a:ext cx="914400" cy="762000"/>
            <a:chOff x="4038600" y="2792413"/>
            <a:chExt cx="914400" cy="762000"/>
          </a:xfrm>
        </p:grpSpPr>
        <p:sp>
          <p:nvSpPr>
            <p:cNvPr id="26656" name="Line 14"/>
            <p:cNvSpPr>
              <a:spLocks noChangeShapeType="1"/>
            </p:cNvSpPr>
            <p:nvPr/>
          </p:nvSpPr>
          <p:spPr bwMode="auto">
            <a:xfrm flipV="1">
              <a:off x="4038600" y="2792413"/>
              <a:ext cx="914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26657" name="Line 15"/>
            <p:cNvSpPr>
              <a:spLocks noChangeShapeType="1"/>
            </p:cNvSpPr>
            <p:nvPr/>
          </p:nvSpPr>
          <p:spPr bwMode="auto">
            <a:xfrm>
              <a:off x="4038600" y="3249613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26658" name="Line 16"/>
            <p:cNvSpPr>
              <a:spLocks noChangeShapeType="1"/>
            </p:cNvSpPr>
            <p:nvPr/>
          </p:nvSpPr>
          <p:spPr bwMode="auto">
            <a:xfrm>
              <a:off x="4038600" y="3249613"/>
              <a:ext cx="838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6248400" y="2590801"/>
            <a:ext cx="1524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/>
              <a:t>€ 30.000,-</a:t>
            </a:r>
          </a:p>
          <a:p>
            <a:pPr>
              <a:spcBef>
                <a:spcPct val="50000"/>
              </a:spcBef>
            </a:pPr>
            <a:r>
              <a:rPr lang="nl-NL"/>
              <a:t>€ 30.000,-</a:t>
            </a:r>
          </a:p>
          <a:p>
            <a:pPr>
              <a:spcBef>
                <a:spcPct val="50000"/>
              </a:spcBef>
            </a:pPr>
            <a:r>
              <a:rPr lang="nl-NL"/>
              <a:t>€ 30.000,-</a:t>
            </a:r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7772400" y="2590801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/>
              <a:t>€ 100.000,-</a:t>
            </a:r>
          </a:p>
        </p:txBody>
      </p:sp>
      <p:grpSp>
        <p:nvGrpSpPr>
          <p:cNvPr id="5" name="Groep 35"/>
          <p:cNvGrpSpPr>
            <a:grpSpLocks/>
          </p:cNvGrpSpPr>
          <p:nvPr/>
        </p:nvGrpSpPr>
        <p:grpSpPr bwMode="auto">
          <a:xfrm>
            <a:off x="5181600" y="3962400"/>
            <a:ext cx="914400" cy="762000"/>
            <a:chOff x="4038600" y="3886200"/>
            <a:chExt cx="914400" cy="762000"/>
          </a:xfrm>
        </p:grpSpPr>
        <p:sp>
          <p:nvSpPr>
            <p:cNvPr id="26653" name="Line 20"/>
            <p:cNvSpPr>
              <a:spLocks noChangeShapeType="1"/>
            </p:cNvSpPr>
            <p:nvPr/>
          </p:nvSpPr>
          <p:spPr bwMode="auto">
            <a:xfrm flipV="1">
              <a:off x="4038600" y="3886200"/>
              <a:ext cx="914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26654" name="Line 21"/>
            <p:cNvSpPr>
              <a:spLocks noChangeShapeType="1"/>
            </p:cNvSpPr>
            <p:nvPr/>
          </p:nvSpPr>
          <p:spPr bwMode="auto">
            <a:xfrm>
              <a:off x="4038600" y="43434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26655" name="Line 22"/>
            <p:cNvSpPr>
              <a:spLocks noChangeShapeType="1"/>
            </p:cNvSpPr>
            <p:nvPr/>
          </p:nvSpPr>
          <p:spPr bwMode="auto">
            <a:xfrm>
              <a:off x="4038600" y="4343400"/>
              <a:ext cx="838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6248400" y="3810001"/>
            <a:ext cx="1524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/>
              <a:t>€ 40.000,-</a:t>
            </a:r>
          </a:p>
          <a:p>
            <a:pPr>
              <a:spcBef>
                <a:spcPct val="50000"/>
              </a:spcBef>
            </a:pPr>
            <a:r>
              <a:rPr lang="nl-NL"/>
              <a:t>€ 40.000,-</a:t>
            </a:r>
          </a:p>
          <a:p>
            <a:pPr>
              <a:spcBef>
                <a:spcPct val="50000"/>
              </a:spcBef>
            </a:pPr>
            <a:r>
              <a:rPr lang="nl-NL"/>
              <a:t>€ 40.000,-</a:t>
            </a:r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7772400" y="3810001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/>
              <a:t>€ 110.000,-</a:t>
            </a:r>
          </a:p>
        </p:txBody>
      </p:sp>
      <p:grpSp>
        <p:nvGrpSpPr>
          <p:cNvPr id="6" name="Groep 36"/>
          <p:cNvGrpSpPr>
            <a:grpSpLocks/>
          </p:cNvGrpSpPr>
          <p:nvPr/>
        </p:nvGrpSpPr>
        <p:grpSpPr bwMode="auto">
          <a:xfrm>
            <a:off x="5181600" y="5105400"/>
            <a:ext cx="914400" cy="762000"/>
            <a:chOff x="4038600" y="4953000"/>
            <a:chExt cx="914400" cy="762000"/>
          </a:xfrm>
        </p:grpSpPr>
        <p:sp>
          <p:nvSpPr>
            <p:cNvPr id="26650" name="Line 26"/>
            <p:cNvSpPr>
              <a:spLocks noChangeShapeType="1"/>
            </p:cNvSpPr>
            <p:nvPr/>
          </p:nvSpPr>
          <p:spPr bwMode="auto">
            <a:xfrm flipV="1">
              <a:off x="4038600" y="4953000"/>
              <a:ext cx="914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26651" name="Line 27"/>
            <p:cNvSpPr>
              <a:spLocks noChangeShapeType="1"/>
            </p:cNvSpPr>
            <p:nvPr/>
          </p:nvSpPr>
          <p:spPr bwMode="auto">
            <a:xfrm>
              <a:off x="4038600" y="5410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26652" name="Line 28"/>
            <p:cNvSpPr>
              <a:spLocks noChangeShapeType="1"/>
            </p:cNvSpPr>
            <p:nvPr/>
          </p:nvSpPr>
          <p:spPr bwMode="auto">
            <a:xfrm>
              <a:off x="4038600" y="5410200"/>
              <a:ext cx="838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63517" name="Text Box 29"/>
          <p:cNvSpPr txBox="1">
            <a:spLocks noChangeArrowheads="1"/>
          </p:cNvSpPr>
          <p:nvPr/>
        </p:nvSpPr>
        <p:spPr bwMode="auto">
          <a:xfrm>
            <a:off x="6248400" y="4953001"/>
            <a:ext cx="1524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/>
              <a:t>€ 50.000,-</a:t>
            </a:r>
          </a:p>
          <a:p>
            <a:pPr>
              <a:spcBef>
                <a:spcPct val="50000"/>
              </a:spcBef>
            </a:pPr>
            <a:r>
              <a:rPr lang="nl-NL"/>
              <a:t>€ 50.000,-</a:t>
            </a:r>
          </a:p>
          <a:p>
            <a:pPr>
              <a:spcBef>
                <a:spcPct val="50000"/>
              </a:spcBef>
            </a:pPr>
            <a:r>
              <a:rPr lang="nl-NL"/>
              <a:t>€ 50.000,-</a:t>
            </a:r>
          </a:p>
        </p:txBody>
      </p:sp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7772400" y="4953001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/>
              <a:t>€ 140.000,-</a:t>
            </a:r>
          </a:p>
        </p:txBody>
      </p:sp>
      <p:sp>
        <p:nvSpPr>
          <p:cNvPr id="32" name="Tekstvak 31"/>
          <p:cNvSpPr txBox="1">
            <a:spLocks noChangeArrowheads="1"/>
          </p:cNvSpPr>
          <p:nvPr/>
        </p:nvSpPr>
        <p:spPr bwMode="auto">
          <a:xfrm>
            <a:off x="0" y="6119814"/>
            <a:ext cx="12192000" cy="7381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100" dirty="0"/>
              <a:t>Het verstrekt leverancierskrediet bedraagt 1 maand. Verkopen vinden verspreid over het kwartaal plaats. Bereken de </a:t>
            </a:r>
            <a:r>
              <a:rPr lang="nl-NL" sz="2100" b="1" dirty="0">
                <a:solidFill>
                  <a:srgbClr val="FF0000"/>
                </a:solidFill>
              </a:rPr>
              <a:t>ontvangsten</a:t>
            </a:r>
            <a:r>
              <a:rPr lang="nl-NL" sz="2100" dirty="0"/>
              <a:t> per kwartaal?</a:t>
            </a:r>
          </a:p>
        </p:txBody>
      </p:sp>
      <p:cxnSp>
        <p:nvCxnSpPr>
          <p:cNvPr id="43" name="Rechte verbindingslijn met pijl 42"/>
          <p:cNvCxnSpPr/>
          <p:nvPr/>
        </p:nvCxnSpPr>
        <p:spPr>
          <a:xfrm flipH="1">
            <a:off x="4267200" y="2209800"/>
            <a:ext cx="228600" cy="2286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kstvak 43"/>
          <p:cNvSpPr txBox="1">
            <a:spLocks noChangeArrowheads="1"/>
          </p:cNvSpPr>
          <p:nvPr/>
        </p:nvSpPr>
        <p:spPr bwMode="auto">
          <a:xfrm>
            <a:off x="1981201" y="2438401"/>
            <a:ext cx="3489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>
                <a:solidFill>
                  <a:srgbClr val="FF0000"/>
                </a:solidFill>
                <a:latin typeface="Lucida Handwriting" pitchFamily="66" charset="0"/>
              </a:rPr>
              <a:t>Opbrengst kwartaal 1</a:t>
            </a:r>
          </a:p>
          <a:p>
            <a:r>
              <a:rPr lang="nl-NL">
                <a:solidFill>
                  <a:srgbClr val="FF0000"/>
                </a:solidFill>
                <a:latin typeface="Lucida Handwriting" pitchFamily="66" charset="0"/>
              </a:rPr>
              <a:t>Gaat naar W&amp;V-rekening</a:t>
            </a:r>
          </a:p>
        </p:txBody>
      </p:sp>
      <p:sp>
        <p:nvSpPr>
          <p:cNvPr id="46" name="Tekstvak 45"/>
          <p:cNvSpPr txBox="1">
            <a:spLocks noChangeArrowheads="1"/>
          </p:cNvSpPr>
          <p:nvPr/>
        </p:nvSpPr>
        <p:spPr bwMode="auto">
          <a:xfrm>
            <a:off x="7467600" y="381001"/>
            <a:ext cx="3048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>
                <a:solidFill>
                  <a:srgbClr val="FF0000"/>
                </a:solidFill>
                <a:latin typeface="Lucida Handwriting" pitchFamily="66" charset="0"/>
              </a:rPr>
              <a:t>Ontvangst kwartaal 1</a:t>
            </a:r>
          </a:p>
          <a:p>
            <a:r>
              <a:rPr lang="nl-NL">
                <a:solidFill>
                  <a:srgbClr val="FF0000"/>
                </a:solidFill>
                <a:latin typeface="Lucida Handwriting" pitchFamily="66" charset="0"/>
              </a:rPr>
              <a:t>Gaat naar balans</a:t>
            </a:r>
          </a:p>
        </p:txBody>
      </p:sp>
      <p:cxnSp>
        <p:nvCxnSpPr>
          <p:cNvPr id="47" name="Rechte verbindingslijn met pijl 46"/>
          <p:cNvCxnSpPr>
            <a:stCxn id="63500" idx="0"/>
          </p:cNvCxnSpPr>
          <p:nvPr/>
        </p:nvCxnSpPr>
        <p:spPr>
          <a:xfrm flipV="1">
            <a:off x="8572500" y="990600"/>
            <a:ext cx="114300" cy="3810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68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0" grpId="0" animBg="1"/>
      <p:bldP spid="39" grpId="0" animBg="1"/>
      <p:bldP spid="38" grpId="0" animBg="1"/>
      <p:bldP spid="63494" grpId="0"/>
      <p:bldP spid="63498" grpId="0"/>
      <p:bldP spid="63500" grpId="0"/>
      <p:bldP spid="63505" grpId="0"/>
      <p:bldP spid="63507" grpId="0"/>
      <p:bldP spid="63511" grpId="0"/>
      <p:bldP spid="63513" grpId="0"/>
      <p:bldP spid="63517" grpId="0"/>
      <p:bldP spid="63519" grpId="0"/>
      <p:bldP spid="32" grpId="0" animBg="1"/>
      <p:bldP spid="44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>
          <a:xfrm>
            <a:off x="8763000" y="0"/>
            <a:ext cx="1752600" cy="64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7162800" y="0"/>
            <a:ext cx="1752600" cy="64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562600" y="0"/>
            <a:ext cx="1752600" cy="662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4038600" y="0"/>
            <a:ext cx="1752600" cy="64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157707"/>
              </p:ext>
            </p:extLst>
          </p:nvPr>
        </p:nvGraphicFramePr>
        <p:xfrm>
          <a:off x="1828801" y="457200"/>
          <a:ext cx="8534401" cy="5699126"/>
        </p:xfrm>
        <a:graphic>
          <a:graphicData uri="http://schemas.openxmlformats.org/drawingml/2006/table">
            <a:tbl>
              <a:tblPr/>
              <a:tblGrid>
                <a:gridCol w="601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6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97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563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1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638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80400">
                <a:tc>
                  <a:txBody>
                    <a:bodyPr/>
                    <a:lstStyle/>
                    <a:p>
                      <a:pPr algn="l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Omzet excl. BTW</a:t>
                      </a: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Omzet incl. BTW</a:t>
                      </a: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Contant 20%</a:t>
                      </a:r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 </a:t>
                      </a:r>
                      <a:r>
                        <a:rPr lang="nl-NL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rekening</a:t>
                      </a:r>
                    </a:p>
                    <a:p>
                      <a:pPr algn="ctr" fontAlgn="b"/>
                      <a:r>
                        <a:rPr lang="nl-NL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80%</a:t>
                      </a:r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Ontvangen</a:t>
                      </a:r>
                    </a:p>
                    <a:p>
                      <a:pPr algn="l" fontAlgn="b"/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36">
                <a:tc>
                  <a:txBody>
                    <a:bodyPr/>
                    <a:lstStyle/>
                    <a:p>
                      <a:pPr algn="l" fontAlgn="b"/>
                      <a:endParaRPr lang="nl-NL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710"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Q4</a:t>
                      </a: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€ 240.000</a:t>
                      </a: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290.400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€ 58.080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€ 232.320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710"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710"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Q1</a:t>
                      </a: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€ 276.000</a:t>
                      </a: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333.960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€ 66.792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€ 267.168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310.728</a:t>
                      </a:r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710"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710"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</a:t>
                      </a: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€ 318.000</a:t>
                      </a: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384.780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76.956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307.824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357.676</a:t>
                      </a:r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710"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710"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Q3</a:t>
                      </a: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€ 264.000</a:t>
                      </a: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319.440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63.888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255.552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354.288</a:t>
                      </a:r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710"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710"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Q4</a:t>
                      </a: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€ 249.000</a:t>
                      </a: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301.290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60.258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241.032</a:t>
                      </a:r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</a:t>
                      </a:r>
                      <a:r>
                        <a:rPr lang="nl-NL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310.970</a:t>
                      </a:r>
                      <a:endParaRPr lang="nl-NL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66" marR="7166" marT="7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4" name="Gekromde verbindingslijn 3"/>
          <p:cNvCxnSpPr/>
          <p:nvPr/>
        </p:nvCxnSpPr>
        <p:spPr>
          <a:xfrm rot="16200000" flipH="1">
            <a:off x="8801100" y="2019300"/>
            <a:ext cx="685800" cy="609600"/>
          </a:xfrm>
          <a:prstGeom prst="curvedConnector3">
            <a:avLst>
              <a:gd name="adj1" fmla="val 50000"/>
            </a:avLst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Vrije vorm 4"/>
          <p:cNvSpPr/>
          <p:nvPr/>
        </p:nvSpPr>
        <p:spPr>
          <a:xfrm>
            <a:off x="6583363" y="3098800"/>
            <a:ext cx="2736850" cy="439738"/>
          </a:xfrm>
          <a:custGeom>
            <a:avLst/>
            <a:gdLst>
              <a:gd name="connsiteX0" fmla="*/ 0 w 2737708"/>
              <a:gd name="connsiteY0" fmla="*/ 0 h 439387"/>
              <a:gd name="connsiteX1" fmla="*/ 23751 w 2737708"/>
              <a:gd name="connsiteY1" fmla="*/ 35626 h 439387"/>
              <a:gd name="connsiteX2" fmla="*/ 35626 w 2737708"/>
              <a:gd name="connsiteY2" fmla="*/ 71252 h 439387"/>
              <a:gd name="connsiteX3" fmla="*/ 83128 w 2737708"/>
              <a:gd name="connsiteY3" fmla="*/ 106878 h 439387"/>
              <a:gd name="connsiteX4" fmla="*/ 118754 w 2737708"/>
              <a:gd name="connsiteY4" fmla="*/ 154379 h 439387"/>
              <a:gd name="connsiteX5" fmla="*/ 190006 w 2737708"/>
              <a:gd name="connsiteY5" fmla="*/ 201880 h 439387"/>
              <a:gd name="connsiteX6" fmla="*/ 261257 w 2737708"/>
              <a:gd name="connsiteY6" fmla="*/ 249382 h 439387"/>
              <a:gd name="connsiteX7" fmla="*/ 296883 w 2737708"/>
              <a:gd name="connsiteY7" fmla="*/ 261257 h 439387"/>
              <a:gd name="connsiteX8" fmla="*/ 368135 w 2737708"/>
              <a:gd name="connsiteY8" fmla="*/ 296883 h 439387"/>
              <a:gd name="connsiteX9" fmla="*/ 403761 w 2737708"/>
              <a:gd name="connsiteY9" fmla="*/ 320634 h 439387"/>
              <a:gd name="connsiteX10" fmla="*/ 486889 w 2737708"/>
              <a:gd name="connsiteY10" fmla="*/ 332509 h 439387"/>
              <a:gd name="connsiteX11" fmla="*/ 558141 w 2737708"/>
              <a:gd name="connsiteY11" fmla="*/ 344384 h 439387"/>
              <a:gd name="connsiteX12" fmla="*/ 593767 w 2737708"/>
              <a:gd name="connsiteY12" fmla="*/ 356259 h 439387"/>
              <a:gd name="connsiteX13" fmla="*/ 748146 w 2737708"/>
              <a:gd name="connsiteY13" fmla="*/ 380010 h 439387"/>
              <a:gd name="connsiteX14" fmla="*/ 973777 w 2737708"/>
              <a:gd name="connsiteY14" fmla="*/ 403761 h 439387"/>
              <a:gd name="connsiteX15" fmla="*/ 1151907 w 2737708"/>
              <a:gd name="connsiteY15" fmla="*/ 427511 h 439387"/>
              <a:gd name="connsiteX16" fmla="*/ 1270660 w 2737708"/>
              <a:gd name="connsiteY16" fmla="*/ 439387 h 439387"/>
              <a:gd name="connsiteX17" fmla="*/ 1520042 w 2737708"/>
              <a:gd name="connsiteY17" fmla="*/ 427511 h 439387"/>
              <a:gd name="connsiteX18" fmla="*/ 1591294 w 2737708"/>
              <a:gd name="connsiteY18" fmla="*/ 415636 h 439387"/>
              <a:gd name="connsiteX19" fmla="*/ 1781299 w 2737708"/>
              <a:gd name="connsiteY19" fmla="*/ 403761 h 439387"/>
              <a:gd name="connsiteX20" fmla="*/ 1888177 w 2737708"/>
              <a:gd name="connsiteY20" fmla="*/ 391885 h 439387"/>
              <a:gd name="connsiteX21" fmla="*/ 2054431 w 2737708"/>
              <a:gd name="connsiteY21" fmla="*/ 368135 h 439387"/>
              <a:gd name="connsiteX22" fmla="*/ 2161309 w 2737708"/>
              <a:gd name="connsiteY22" fmla="*/ 332509 h 439387"/>
              <a:gd name="connsiteX23" fmla="*/ 2196935 w 2737708"/>
              <a:gd name="connsiteY23" fmla="*/ 320634 h 439387"/>
              <a:gd name="connsiteX24" fmla="*/ 2291938 w 2737708"/>
              <a:gd name="connsiteY24" fmla="*/ 296883 h 439387"/>
              <a:gd name="connsiteX25" fmla="*/ 2446317 w 2737708"/>
              <a:gd name="connsiteY25" fmla="*/ 237506 h 439387"/>
              <a:gd name="connsiteX26" fmla="*/ 2517569 w 2737708"/>
              <a:gd name="connsiteY26" fmla="*/ 213756 h 439387"/>
              <a:gd name="connsiteX27" fmla="*/ 2588821 w 2737708"/>
              <a:gd name="connsiteY27" fmla="*/ 178130 h 439387"/>
              <a:gd name="connsiteX28" fmla="*/ 2612572 w 2737708"/>
              <a:gd name="connsiteY28" fmla="*/ 142504 h 439387"/>
              <a:gd name="connsiteX29" fmla="*/ 2683824 w 2737708"/>
              <a:gd name="connsiteY29" fmla="*/ 118753 h 439387"/>
              <a:gd name="connsiteX30" fmla="*/ 2707574 w 2737708"/>
              <a:gd name="connsiteY30" fmla="*/ 83127 h 439387"/>
              <a:gd name="connsiteX31" fmla="*/ 2671948 w 2737708"/>
              <a:gd name="connsiteY31" fmla="*/ 71252 h 439387"/>
              <a:gd name="connsiteX32" fmla="*/ 2636322 w 2737708"/>
              <a:gd name="connsiteY32" fmla="*/ 83127 h 439387"/>
              <a:gd name="connsiteX33" fmla="*/ 2683824 w 2737708"/>
              <a:gd name="connsiteY33" fmla="*/ 71252 h 439387"/>
              <a:gd name="connsiteX34" fmla="*/ 2731325 w 2737708"/>
              <a:gd name="connsiteY34" fmla="*/ 83127 h 439387"/>
              <a:gd name="connsiteX35" fmla="*/ 2707574 w 2737708"/>
              <a:gd name="connsiteY35" fmla="*/ 118753 h 439387"/>
              <a:gd name="connsiteX36" fmla="*/ 2695699 w 2737708"/>
              <a:gd name="connsiteY36" fmla="*/ 201880 h 439387"/>
              <a:gd name="connsiteX37" fmla="*/ 2683824 w 2737708"/>
              <a:gd name="connsiteY37" fmla="*/ 237506 h 439387"/>
              <a:gd name="connsiteX38" fmla="*/ 2707574 w 2737708"/>
              <a:gd name="connsiteY38" fmla="*/ 201880 h 439387"/>
              <a:gd name="connsiteX39" fmla="*/ 2719450 w 2737708"/>
              <a:gd name="connsiteY39" fmla="*/ 106878 h 439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737708" h="439387">
                <a:moveTo>
                  <a:pt x="0" y="0"/>
                </a:moveTo>
                <a:cubicBezTo>
                  <a:pt x="7917" y="11875"/>
                  <a:pt x="17368" y="22860"/>
                  <a:pt x="23751" y="35626"/>
                </a:cubicBezTo>
                <a:cubicBezTo>
                  <a:pt x="29349" y="46822"/>
                  <a:pt x="27612" y="61636"/>
                  <a:pt x="35626" y="71252"/>
                </a:cubicBezTo>
                <a:cubicBezTo>
                  <a:pt x="48297" y="86457"/>
                  <a:pt x="69133" y="92883"/>
                  <a:pt x="83128" y="106878"/>
                </a:cubicBezTo>
                <a:cubicBezTo>
                  <a:pt x="97123" y="120873"/>
                  <a:pt x="103961" y="141230"/>
                  <a:pt x="118754" y="154379"/>
                </a:cubicBezTo>
                <a:cubicBezTo>
                  <a:pt x="140089" y="173343"/>
                  <a:pt x="166255" y="186046"/>
                  <a:pt x="190006" y="201880"/>
                </a:cubicBezTo>
                <a:lnTo>
                  <a:pt x="261257" y="249382"/>
                </a:lnTo>
                <a:lnTo>
                  <a:pt x="296883" y="261257"/>
                </a:lnTo>
                <a:cubicBezTo>
                  <a:pt x="398983" y="329324"/>
                  <a:pt x="269803" y="247717"/>
                  <a:pt x="368135" y="296883"/>
                </a:cubicBezTo>
                <a:cubicBezTo>
                  <a:pt x="380901" y="303266"/>
                  <a:pt x="390090" y="316533"/>
                  <a:pt x="403761" y="320634"/>
                </a:cubicBezTo>
                <a:cubicBezTo>
                  <a:pt x="430571" y="328677"/>
                  <a:pt x="459224" y="328253"/>
                  <a:pt x="486889" y="332509"/>
                </a:cubicBezTo>
                <a:cubicBezTo>
                  <a:pt x="510687" y="336170"/>
                  <a:pt x="534390" y="340426"/>
                  <a:pt x="558141" y="344384"/>
                </a:cubicBezTo>
                <a:cubicBezTo>
                  <a:pt x="570016" y="348342"/>
                  <a:pt x="581623" y="353223"/>
                  <a:pt x="593767" y="356259"/>
                </a:cubicBezTo>
                <a:cubicBezTo>
                  <a:pt x="654259" y="371382"/>
                  <a:pt x="680831" y="370394"/>
                  <a:pt x="748146" y="380010"/>
                </a:cubicBezTo>
                <a:cubicBezTo>
                  <a:pt x="914427" y="403764"/>
                  <a:pt x="700822" y="382763"/>
                  <a:pt x="973777" y="403761"/>
                </a:cubicBezTo>
                <a:cubicBezTo>
                  <a:pt x="1065230" y="426624"/>
                  <a:pt x="1000911" y="413130"/>
                  <a:pt x="1151907" y="427511"/>
                </a:cubicBezTo>
                <a:lnTo>
                  <a:pt x="1270660" y="439387"/>
                </a:lnTo>
                <a:cubicBezTo>
                  <a:pt x="1353787" y="435428"/>
                  <a:pt x="1437048" y="433659"/>
                  <a:pt x="1520042" y="427511"/>
                </a:cubicBezTo>
                <a:cubicBezTo>
                  <a:pt x="1544054" y="425732"/>
                  <a:pt x="1567315" y="417816"/>
                  <a:pt x="1591294" y="415636"/>
                </a:cubicBezTo>
                <a:cubicBezTo>
                  <a:pt x="1654492" y="409891"/>
                  <a:pt x="1718043" y="408822"/>
                  <a:pt x="1781299" y="403761"/>
                </a:cubicBezTo>
                <a:cubicBezTo>
                  <a:pt x="1817030" y="400902"/>
                  <a:pt x="1852633" y="396521"/>
                  <a:pt x="1888177" y="391885"/>
                </a:cubicBezTo>
                <a:cubicBezTo>
                  <a:pt x="1943687" y="384644"/>
                  <a:pt x="2054431" y="368135"/>
                  <a:pt x="2054431" y="368135"/>
                </a:cubicBezTo>
                <a:lnTo>
                  <a:pt x="2161309" y="332509"/>
                </a:lnTo>
                <a:cubicBezTo>
                  <a:pt x="2173184" y="328551"/>
                  <a:pt x="2184791" y="323670"/>
                  <a:pt x="2196935" y="320634"/>
                </a:cubicBezTo>
                <a:lnTo>
                  <a:pt x="2291938" y="296883"/>
                </a:lnTo>
                <a:cubicBezTo>
                  <a:pt x="2386479" y="233856"/>
                  <a:pt x="2334932" y="253419"/>
                  <a:pt x="2446317" y="237506"/>
                </a:cubicBezTo>
                <a:cubicBezTo>
                  <a:pt x="2470068" y="229589"/>
                  <a:pt x="2496738" y="227643"/>
                  <a:pt x="2517569" y="213756"/>
                </a:cubicBezTo>
                <a:cubicBezTo>
                  <a:pt x="2563610" y="183061"/>
                  <a:pt x="2539655" y="194518"/>
                  <a:pt x="2588821" y="178130"/>
                </a:cubicBezTo>
                <a:cubicBezTo>
                  <a:pt x="2596738" y="166255"/>
                  <a:pt x="2600469" y="150068"/>
                  <a:pt x="2612572" y="142504"/>
                </a:cubicBezTo>
                <a:cubicBezTo>
                  <a:pt x="2633802" y="129235"/>
                  <a:pt x="2683824" y="118753"/>
                  <a:pt x="2683824" y="118753"/>
                </a:cubicBezTo>
                <a:cubicBezTo>
                  <a:pt x="2691741" y="106878"/>
                  <a:pt x="2711036" y="96973"/>
                  <a:pt x="2707574" y="83127"/>
                </a:cubicBezTo>
                <a:cubicBezTo>
                  <a:pt x="2704538" y="70983"/>
                  <a:pt x="2684466" y="71252"/>
                  <a:pt x="2671948" y="71252"/>
                </a:cubicBezTo>
                <a:cubicBezTo>
                  <a:pt x="2659430" y="71252"/>
                  <a:pt x="2623804" y="83127"/>
                  <a:pt x="2636322" y="83127"/>
                </a:cubicBezTo>
                <a:cubicBezTo>
                  <a:pt x="2652643" y="83127"/>
                  <a:pt x="2667990" y="75210"/>
                  <a:pt x="2683824" y="71252"/>
                </a:cubicBezTo>
                <a:cubicBezTo>
                  <a:pt x="2699658" y="75210"/>
                  <a:pt x="2724026" y="68529"/>
                  <a:pt x="2731325" y="83127"/>
                </a:cubicBezTo>
                <a:cubicBezTo>
                  <a:pt x="2737708" y="95893"/>
                  <a:pt x="2711675" y="105082"/>
                  <a:pt x="2707574" y="118753"/>
                </a:cubicBezTo>
                <a:cubicBezTo>
                  <a:pt x="2699531" y="145563"/>
                  <a:pt x="2701188" y="174433"/>
                  <a:pt x="2695699" y="201880"/>
                </a:cubicBezTo>
                <a:cubicBezTo>
                  <a:pt x="2693244" y="214155"/>
                  <a:pt x="2671306" y="237506"/>
                  <a:pt x="2683824" y="237506"/>
                </a:cubicBezTo>
                <a:cubicBezTo>
                  <a:pt x="2698096" y="237506"/>
                  <a:pt x="2701191" y="214645"/>
                  <a:pt x="2707574" y="201880"/>
                </a:cubicBezTo>
                <a:cubicBezTo>
                  <a:pt x="2725709" y="165610"/>
                  <a:pt x="2719450" y="150103"/>
                  <a:pt x="2719450" y="106878"/>
                </a:cubicBezTo>
              </a:path>
            </a:pathLst>
          </a:cu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9144001" y="1752601"/>
            <a:ext cx="5699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  <a:latin typeface="Arial Narrow" pitchFamily="34" charset="0"/>
              </a:rPr>
              <a:t>⅔</a:t>
            </a:r>
          </a:p>
        </p:txBody>
      </p:sp>
      <p:sp>
        <p:nvSpPr>
          <p:cNvPr id="8" name="Vrije vorm 7"/>
          <p:cNvSpPr/>
          <p:nvPr/>
        </p:nvSpPr>
        <p:spPr>
          <a:xfrm flipV="1">
            <a:off x="8077200" y="2209800"/>
            <a:ext cx="1066800" cy="508000"/>
          </a:xfrm>
          <a:custGeom>
            <a:avLst/>
            <a:gdLst>
              <a:gd name="connsiteX0" fmla="*/ 0 w 2737708"/>
              <a:gd name="connsiteY0" fmla="*/ 0 h 439387"/>
              <a:gd name="connsiteX1" fmla="*/ 23751 w 2737708"/>
              <a:gd name="connsiteY1" fmla="*/ 35626 h 439387"/>
              <a:gd name="connsiteX2" fmla="*/ 35626 w 2737708"/>
              <a:gd name="connsiteY2" fmla="*/ 71252 h 439387"/>
              <a:gd name="connsiteX3" fmla="*/ 83128 w 2737708"/>
              <a:gd name="connsiteY3" fmla="*/ 106878 h 439387"/>
              <a:gd name="connsiteX4" fmla="*/ 118754 w 2737708"/>
              <a:gd name="connsiteY4" fmla="*/ 154379 h 439387"/>
              <a:gd name="connsiteX5" fmla="*/ 190006 w 2737708"/>
              <a:gd name="connsiteY5" fmla="*/ 201880 h 439387"/>
              <a:gd name="connsiteX6" fmla="*/ 261257 w 2737708"/>
              <a:gd name="connsiteY6" fmla="*/ 249382 h 439387"/>
              <a:gd name="connsiteX7" fmla="*/ 296883 w 2737708"/>
              <a:gd name="connsiteY7" fmla="*/ 261257 h 439387"/>
              <a:gd name="connsiteX8" fmla="*/ 368135 w 2737708"/>
              <a:gd name="connsiteY8" fmla="*/ 296883 h 439387"/>
              <a:gd name="connsiteX9" fmla="*/ 403761 w 2737708"/>
              <a:gd name="connsiteY9" fmla="*/ 320634 h 439387"/>
              <a:gd name="connsiteX10" fmla="*/ 486889 w 2737708"/>
              <a:gd name="connsiteY10" fmla="*/ 332509 h 439387"/>
              <a:gd name="connsiteX11" fmla="*/ 558141 w 2737708"/>
              <a:gd name="connsiteY11" fmla="*/ 344384 h 439387"/>
              <a:gd name="connsiteX12" fmla="*/ 593767 w 2737708"/>
              <a:gd name="connsiteY12" fmla="*/ 356259 h 439387"/>
              <a:gd name="connsiteX13" fmla="*/ 748146 w 2737708"/>
              <a:gd name="connsiteY13" fmla="*/ 380010 h 439387"/>
              <a:gd name="connsiteX14" fmla="*/ 973777 w 2737708"/>
              <a:gd name="connsiteY14" fmla="*/ 403761 h 439387"/>
              <a:gd name="connsiteX15" fmla="*/ 1151907 w 2737708"/>
              <a:gd name="connsiteY15" fmla="*/ 427511 h 439387"/>
              <a:gd name="connsiteX16" fmla="*/ 1270660 w 2737708"/>
              <a:gd name="connsiteY16" fmla="*/ 439387 h 439387"/>
              <a:gd name="connsiteX17" fmla="*/ 1520042 w 2737708"/>
              <a:gd name="connsiteY17" fmla="*/ 427511 h 439387"/>
              <a:gd name="connsiteX18" fmla="*/ 1591294 w 2737708"/>
              <a:gd name="connsiteY18" fmla="*/ 415636 h 439387"/>
              <a:gd name="connsiteX19" fmla="*/ 1781299 w 2737708"/>
              <a:gd name="connsiteY19" fmla="*/ 403761 h 439387"/>
              <a:gd name="connsiteX20" fmla="*/ 1888177 w 2737708"/>
              <a:gd name="connsiteY20" fmla="*/ 391885 h 439387"/>
              <a:gd name="connsiteX21" fmla="*/ 2054431 w 2737708"/>
              <a:gd name="connsiteY21" fmla="*/ 368135 h 439387"/>
              <a:gd name="connsiteX22" fmla="*/ 2161309 w 2737708"/>
              <a:gd name="connsiteY22" fmla="*/ 332509 h 439387"/>
              <a:gd name="connsiteX23" fmla="*/ 2196935 w 2737708"/>
              <a:gd name="connsiteY23" fmla="*/ 320634 h 439387"/>
              <a:gd name="connsiteX24" fmla="*/ 2291938 w 2737708"/>
              <a:gd name="connsiteY24" fmla="*/ 296883 h 439387"/>
              <a:gd name="connsiteX25" fmla="*/ 2446317 w 2737708"/>
              <a:gd name="connsiteY25" fmla="*/ 237506 h 439387"/>
              <a:gd name="connsiteX26" fmla="*/ 2517569 w 2737708"/>
              <a:gd name="connsiteY26" fmla="*/ 213756 h 439387"/>
              <a:gd name="connsiteX27" fmla="*/ 2588821 w 2737708"/>
              <a:gd name="connsiteY27" fmla="*/ 178130 h 439387"/>
              <a:gd name="connsiteX28" fmla="*/ 2612572 w 2737708"/>
              <a:gd name="connsiteY28" fmla="*/ 142504 h 439387"/>
              <a:gd name="connsiteX29" fmla="*/ 2683824 w 2737708"/>
              <a:gd name="connsiteY29" fmla="*/ 118753 h 439387"/>
              <a:gd name="connsiteX30" fmla="*/ 2707574 w 2737708"/>
              <a:gd name="connsiteY30" fmla="*/ 83127 h 439387"/>
              <a:gd name="connsiteX31" fmla="*/ 2671948 w 2737708"/>
              <a:gd name="connsiteY31" fmla="*/ 71252 h 439387"/>
              <a:gd name="connsiteX32" fmla="*/ 2636322 w 2737708"/>
              <a:gd name="connsiteY32" fmla="*/ 83127 h 439387"/>
              <a:gd name="connsiteX33" fmla="*/ 2683824 w 2737708"/>
              <a:gd name="connsiteY33" fmla="*/ 71252 h 439387"/>
              <a:gd name="connsiteX34" fmla="*/ 2731325 w 2737708"/>
              <a:gd name="connsiteY34" fmla="*/ 83127 h 439387"/>
              <a:gd name="connsiteX35" fmla="*/ 2707574 w 2737708"/>
              <a:gd name="connsiteY35" fmla="*/ 118753 h 439387"/>
              <a:gd name="connsiteX36" fmla="*/ 2695699 w 2737708"/>
              <a:gd name="connsiteY36" fmla="*/ 201880 h 439387"/>
              <a:gd name="connsiteX37" fmla="*/ 2683824 w 2737708"/>
              <a:gd name="connsiteY37" fmla="*/ 237506 h 439387"/>
              <a:gd name="connsiteX38" fmla="*/ 2707574 w 2737708"/>
              <a:gd name="connsiteY38" fmla="*/ 201880 h 439387"/>
              <a:gd name="connsiteX39" fmla="*/ 2719450 w 2737708"/>
              <a:gd name="connsiteY39" fmla="*/ 106878 h 439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737708" h="439387">
                <a:moveTo>
                  <a:pt x="0" y="0"/>
                </a:moveTo>
                <a:cubicBezTo>
                  <a:pt x="7917" y="11875"/>
                  <a:pt x="17368" y="22860"/>
                  <a:pt x="23751" y="35626"/>
                </a:cubicBezTo>
                <a:cubicBezTo>
                  <a:pt x="29349" y="46822"/>
                  <a:pt x="27612" y="61636"/>
                  <a:pt x="35626" y="71252"/>
                </a:cubicBezTo>
                <a:cubicBezTo>
                  <a:pt x="48297" y="86457"/>
                  <a:pt x="69133" y="92883"/>
                  <a:pt x="83128" y="106878"/>
                </a:cubicBezTo>
                <a:cubicBezTo>
                  <a:pt x="97123" y="120873"/>
                  <a:pt x="103961" y="141230"/>
                  <a:pt x="118754" y="154379"/>
                </a:cubicBezTo>
                <a:cubicBezTo>
                  <a:pt x="140089" y="173343"/>
                  <a:pt x="166255" y="186046"/>
                  <a:pt x="190006" y="201880"/>
                </a:cubicBezTo>
                <a:lnTo>
                  <a:pt x="261257" y="249382"/>
                </a:lnTo>
                <a:lnTo>
                  <a:pt x="296883" y="261257"/>
                </a:lnTo>
                <a:cubicBezTo>
                  <a:pt x="398983" y="329324"/>
                  <a:pt x="269803" y="247717"/>
                  <a:pt x="368135" y="296883"/>
                </a:cubicBezTo>
                <a:cubicBezTo>
                  <a:pt x="380901" y="303266"/>
                  <a:pt x="390090" y="316533"/>
                  <a:pt x="403761" y="320634"/>
                </a:cubicBezTo>
                <a:cubicBezTo>
                  <a:pt x="430571" y="328677"/>
                  <a:pt x="459224" y="328253"/>
                  <a:pt x="486889" y="332509"/>
                </a:cubicBezTo>
                <a:cubicBezTo>
                  <a:pt x="510687" y="336170"/>
                  <a:pt x="534390" y="340426"/>
                  <a:pt x="558141" y="344384"/>
                </a:cubicBezTo>
                <a:cubicBezTo>
                  <a:pt x="570016" y="348342"/>
                  <a:pt x="581623" y="353223"/>
                  <a:pt x="593767" y="356259"/>
                </a:cubicBezTo>
                <a:cubicBezTo>
                  <a:pt x="654259" y="371382"/>
                  <a:pt x="680831" y="370394"/>
                  <a:pt x="748146" y="380010"/>
                </a:cubicBezTo>
                <a:cubicBezTo>
                  <a:pt x="914427" y="403764"/>
                  <a:pt x="700822" y="382763"/>
                  <a:pt x="973777" y="403761"/>
                </a:cubicBezTo>
                <a:cubicBezTo>
                  <a:pt x="1065230" y="426624"/>
                  <a:pt x="1000911" y="413130"/>
                  <a:pt x="1151907" y="427511"/>
                </a:cubicBezTo>
                <a:lnTo>
                  <a:pt x="1270660" y="439387"/>
                </a:lnTo>
                <a:cubicBezTo>
                  <a:pt x="1353787" y="435428"/>
                  <a:pt x="1437048" y="433659"/>
                  <a:pt x="1520042" y="427511"/>
                </a:cubicBezTo>
                <a:cubicBezTo>
                  <a:pt x="1544054" y="425732"/>
                  <a:pt x="1567315" y="417816"/>
                  <a:pt x="1591294" y="415636"/>
                </a:cubicBezTo>
                <a:cubicBezTo>
                  <a:pt x="1654492" y="409891"/>
                  <a:pt x="1718043" y="408822"/>
                  <a:pt x="1781299" y="403761"/>
                </a:cubicBezTo>
                <a:cubicBezTo>
                  <a:pt x="1817030" y="400902"/>
                  <a:pt x="1852633" y="396521"/>
                  <a:pt x="1888177" y="391885"/>
                </a:cubicBezTo>
                <a:cubicBezTo>
                  <a:pt x="1943687" y="384644"/>
                  <a:pt x="2054431" y="368135"/>
                  <a:pt x="2054431" y="368135"/>
                </a:cubicBezTo>
                <a:lnTo>
                  <a:pt x="2161309" y="332509"/>
                </a:lnTo>
                <a:cubicBezTo>
                  <a:pt x="2173184" y="328551"/>
                  <a:pt x="2184791" y="323670"/>
                  <a:pt x="2196935" y="320634"/>
                </a:cubicBezTo>
                <a:lnTo>
                  <a:pt x="2291938" y="296883"/>
                </a:lnTo>
                <a:cubicBezTo>
                  <a:pt x="2386479" y="233856"/>
                  <a:pt x="2334932" y="253419"/>
                  <a:pt x="2446317" y="237506"/>
                </a:cubicBezTo>
                <a:cubicBezTo>
                  <a:pt x="2470068" y="229589"/>
                  <a:pt x="2496738" y="227643"/>
                  <a:pt x="2517569" y="213756"/>
                </a:cubicBezTo>
                <a:cubicBezTo>
                  <a:pt x="2563610" y="183061"/>
                  <a:pt x="2539655" y="194518"/>
                  <a:pt x="2588821" y="178130"/>
                </a:cubicBezTo>
                <a:cubicBezTo>
                  <a:pt x="2596738" y="166255"/>
                  <a:pt x="2600469" y="150068"/>
                  <a:pt x="2612572" y="142504"/>
                </a:cubicBezTo>
                <a:cubicBezTo>
                  <a:pt x="2633802" y="129235"/>
                  <a:pt x="2683824" y="118753"/>
                  <a:pt x="2683824" y="118753"/>
                </a:cubicBezTo>
                <a:cubicBezTo>
                  <a:pt x="2691741" y="106878"/>
                  <a:pt x="2711036" y="96973"/>
                  <a:pt x="2707574" y="83127"/>
                </a:cubicBezTo>
                <a:cubicBezTo>
                  <a:pt x="2704538" y="70983"/>
                  <a:pt x="2684466" y="71252"/>
                  <a:pt x="2671948" y="71252"/>
                </a:cubicBezTo>
                <a:cubicBezTo>
                  <a:pt x="2659430" y="71252"/>
                  <a:pt x="2623804" y="83127"/>
                  <a:pt x="2636322" y="83127"/>
                </a:cubicBezTo>
                <a:cubicBezTo>
                  <a:pt x="2652643" y="83127"/>
                  <a:pt x="2667990" y="75210"/>
                  <a:pt x="2683824" y="71252"/>
                </a:cubicBezTo>
                <a:cubicBezTo>
                  <a:pt x="2699658" y="75210"/>
                  <a:pt x="2724026" y="68529"/>
                  <a:pt x="2731325" y="83127"/>
                </a:cubicBezTo>
                <a:cubicBezTo>
                  <a:pt x="2737708" y="95893"/>
                  <a:pt x="2711675" y="105082"/>
                  <a:pt x="2707574" y="118753"/>
                </a:cubicBezTo>
                <a:cubicBezTo>
                  <a:pt x="2699531" y="145563"/>
                  <a:pt x="2701188" y="174433"/>
                  <a:pt x="2695699" y="201880"/>
                </a:cubicBezTo>
                <a:cubicBezTo>
                  <a:pt x="2693244" y="214155"/>
                  <a:pt x="2671306" y="237506"/>
                  <a:pt x="2683824" y="237506"/>
                </a:cubicBezTo>
                <a:cubicBezTo>
                  <a:pt x="2698096" y="237506"/>
                  <a:pt x="2701191" y="214645"/>
                  <a:pt x="2707574" y="201880"/>
                </a:cubicBezTo>
                <a:cubicBezTo>
                  <a:pt x="2725709" y="165610"/>
                  <a:pt x="2719450" y="150103"/>
                  <a:pt x="2719450" y="106878"/>
                </a:cubicBezTo>
              </a:path>
            </a:pathLst>
          </a:cu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8305801" y="2209801"/>
            <a:ext cx="612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2400">
                <a:solidFill>
                  <a:srgbClr val="FF0000"/>
                </a:solidFill>
              </a:rPr>
              <a:t>1/3</a:t>
            </a:r>
          </a:p>
        </p:txBody>
      </p:sp>
      <p:sp>
        <p:nvSpPr>
          <p:cNvPr id="14" name="Rechthoek 13"/>
          <p:cNvSpPr/>
          <p:nvPr/>
        </p:nvSpPr>
        <p:spPr>
          <a:xfrm>
            <a:off x="4048124" y="1484784"/>
            <a:ext cx="1444626" cy="5373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8839200" y="1484784"/>
            <a:ext cx="1808957" cy="5354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>
            <a:off x="7109513" y="1628800"/>
            <a:ext cx="1752600" cy="5210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5544198" y="1484784"/>
            <a:ext cx="1615426" cy="5373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2" name="Tekstvak 21"/>
          <p:cNvSpPr txBox="1">
            <a:spLocks noChangeArrowheads="1"/>
          </p:cNvSpPr>
          <p:nvPr/>
        </p:nvSpPr>
        <p:spPr bwMode="auto">
          <a:xfrm>
            <a:off x="5768721" y="1962622"/>
            <a:ext cx="4191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4400" b="1" dirty="0"/>
              <a:t>Opgave </a:t>
            </a:r>
            <a:r>
              <a:rPr lang="nl-NL" sz="4400" b="1" dirty="0" smtClean="0"/>
              <a:t>29.10</a:t>
            </a:r>
            <a:endParaRPr lang="nl-NL" sz="4400" b="1" dirty="0"/>
          </a:p>
          <a:p>
            <a:endParaRPr lang="nl-NL" sz="1200" dirty="0"/>
          </a:p>
          <a:p>
            <a:pPr algn="ctr"/>
            <a:r>
              <a:rPr lang="nl-NL" sz="5400" dirty="0"/>
              <a:t>Van</a:t>
            </a:r>
          </a:p>
          <a:p>
            <a:pPr algn="ctr"/>
            <a:endParaRPr lang="nl-NL" sz="1200" dirty="0"/>
          </a:p>
          <a:p>
            <a:pPr algn="ctr"/>
            <a:r>
              <a:rPr lang="nl-NL" sz="5400" dirty="0"/>
              <a:t>opbrengsten</a:t>
            </a:r>
          </a:p>
          <a:p>
            <a:pPr algn="ctr"/>
            <a:endParaRPr lang="nl-NL" sz="1200" dirty="0"/>
          </a:p>
          <a:p>
            <a:pPr algn="ctr"/>
            <a:r>
              <a:rPr lang="nl-NL" sz="5400" dirty="0"/>
              <a:t>naar</a:t>
            </a:r>
          </a:p>
          <a:p>
            <a:pPr algn="ctr"/>
            <a:endParaRPr lang="nl-NL" sz="1200" dirty="0"/>
          </a:p>
          <a:p>
            <a:pPr algn="ctr"/>
            <a:r>
              <a:rPr lang="nl-NL" sz="5400" dirty="0"/>
              <a:t>ontvangsten</a:t>
            </a:r>
          </a:p>
        </p:txBody>
      </p:sp>
    </p:spTree>
    <p:extLst>
      <p:ext uri="{BB962C8B-B14F-4D97-AF65-F5344CB8AC3E}">
        <p14:creationId xmlns:p14="http://schemas.microsoft.com/office/powerpoint/2010/main" val="220295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4" grpId="0" animBg="1"/>
      <p:bldP spid="15" grpId="0" animBg="1"/>
      <p:bldP spid="16" grpId="0" animBg="1"/>
      <p:bldP spid="17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847528" y="117693"/>
            <a:ext cx="835292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</a:pPr>
            <a:r>
              <a:rPr lang="nl-NL" sz="2400" dirty="0"/>
              <a:t>Omzet					</a:t>
            </a:r>
            <a:r>
              <a:rPr lang="nl-NL" sz="2400" dirty="0" smtClean="0"/>
              <a:t>		€ </a:t>
            </a:r>
            <a:r>
              <a:rPr lang="nl-NL" sz="2400" dirty="0"/>
              <a:t>225.000</a:t>
            </a:r>
          </a:p>
          <a:p>
            <a:pPr>
              <a:spcBef>
                <a:spcPts val="1000"/>
              </a:spcBef>
            </a:pPr>
            <a:r>
              <a:rPr lang="nl-NL" sz="2400" dirty="0"/>
              <a:t>Inkoopwaarde van de omzet	</a:t>
            </a:r>
            <a:r>
              <a:rPr lang="nl-NL" sz="2400" u="sng" dirty="0"/>
              <a:t>€ 140.000 –</a:t>
            </a:r>
          </a:p>
          <a:p>
            <a:pPr>
              <a:spcBef>
                <a:spcPts val="1000"/>
              </a:spcBef>
            </a:pPr>
            <a:r>
              <a:rPr lang="nl-NL" sz="2400" b="1" dirty="0"/>
              <a:t>Brutowinst over 2016				</a:t>
            </a:r>
            <a:r>
              <a:rPr lang="nl-NL" sz="2400" b="1" dirty="0" smtClean="0"/>
              <a:t>			€ </a:t>
            </a:r>
            <a:r>
              <a:rPr lang="nl-NL" sz="2400" b="1" dirty="0"/>
              <a:t>85.000</a:t>
            </a:r>
          </a:p>
          <a:p>
            <a:pPr>
              <a:spcBef>
                <a:spcPts val="1000"/>
              </a:spcBef>
            </a:pPr>
            <a:r>
              <a:rPr lang="nl-NL" sz="2400" dirty="0"/>
              <a:t>Inkoopkosten				</a:t>
            </a:r>
            <a:r>
              <a:rPr lang="nl-NL" sz="2400" dirty="0" smtClean="0"/>
              <a:t>	€     </a:t>
            </a:r>
            <a:r>
              <a:rPr lang="nl-NL" sz="2400" dirty="0"/>
              <a:t>2.000</a:t>
            </a:r>
          </a:p>
          <a:p>
            <a:pPr>
              <a:spcBef>
                <a:spcPts val="1000"/>
              </a:spcBef>
            </a:pPr>
            <a:r>
              <a:rPr lang="nl-NL" sz="2400" dirty="0"/>
              <a:t>Verkoopkosten			</a:t>
            </a:r>
            <a:r>
              <a:rPr lang="nl-NL" sz="2400" dirty="0" smtClean="0"/>
              <a:t>	€   </a:t>
            </a:r>
            <a:r>
              <a:rPr lang="nl-NL" sz="2400" dirty="0"/>
              <a:t>15.000</a:t>
            </a:r>
          </a:p>
          <a:p>
            <a:pPr>
              <a:spcBef>
                <a:spcPts val="1000"/>
              </a:spcBef>
            </a:pPr>
            <a:r>
              <a:rPr lang="nl-NL" sz="2400" dirty="0"/>
              <a:t>Aankoop auto			</a:t>
            </a:r>
            <a:r>
              <a:rPr lang="nl-NL" sz="2400" dirty="0" smtClean="0"/>
              <a:t>		€   </a:t>
            </a:r>
            <a:r>
              <a:rPr lang="nl-NL" sz="2400" dirty="0"/>
              <a:t>30.000</a:t>
            </a:r>
          </a:p>
          <a:p>
            <a:pPr>
              <a:spcBef>
                <a:spcPts val="1000"/>
              </a:spcBef>
            </a:pPr>
            <a:r>
              <a:rPr lang="nl-NL" sz="2400" dirty="0"/>
              <a:t>Algemene kosten			</a:t>
            </a:r>
            <a:r>
              <a:rPr lang="nl-NL" sz="2400" dirty="0" smtClean="0"/>
              <a:t>	€     </a:t>
            </a:r>
            <a:r>
              <a:rPr lang="nl-NL" sz="2400" dirty="0"/>
              <a:t>7.000	</a:t>
            </a:r>
          </a:p>
          <a:p>
            <a:pPr>
              <a:spcBef>
                <a:spcPts val="1000"/>
              </a:spcBef>
            </a:pPr>
            <a:r>
              <a:rPr lang="nl-NL" sz="2400" dirty="0"/>
              <a:t>Betaling crediteur			</a:t>
            </a:r>
            <a:r>
              <a:rPr lang="nl-NL" sz="2400" dirty="0" smtClean="0"/>
              <a:t>	€     </a:t>
            </a:r>
            <a:r>
              <a:rPr lang="nl-NL" sz="2400" dirty="0"/>
              <a:t>5.000</a:t>
            </a:r>
          </a:p>
          <a:p>
            <a:pPr>
              <a:spcBef>
                <a:spcPts val="1000"/>
              </a:spcBef>
            </a:pPr>
            <a:r>
              <a:rPr lang="nl-NL" sz="2400" dirty="0"/>
              <a:t>Afschrijvingskosten			€     5.000	</a:t>
            </a:r>
          </a:p>
          <a:p>
            <a:pPr>
              <a:spcBef>
                <a:spcPts val="1000"/>
              </a:spcBef>
            </a:pPr>
            <a:r>
              <a:rPr lang="nl-NL" sz="2400" dirty="0"/>
              <a:t>Aflossing geldlening			€   10.000</a:t>
            </a:r>
          </a:p>
          <a:p>
            <a:pPr>
              <a:spcBef>
                <a:spcPts val="1000"/>
              </a:spcBef>
            </a:pPr>
            <a:r>
              <a:rPr lang="nl-NL" sz="2400" dirty="0"/>
              <a:t>Interestkosten    			</a:t>
            </a:r>
            <a:r>
              <a:rPr lang="nl-NL" sz="2400" dirty="0" smtClean="0"/>
              <a:t>	</a:t>
            </a:r>
            <a:r>
              <a:rPr lang="nl-NL" sz="2400" u="sng" dirty="0" smtClean="0"/>
              <a:t>€     </a:t>
            </a:r>
            <a:r>
              <a:rPr lang="nl-NL" sz="2400" u="sng" dirty="0"/>
              <a:t>6.000 +</a:t>
            </a:r>
          </a:p>
          <a:p>
            <a:pPr>
              <a:spcBef>
                <a:spcPts val="1000"/>
              </a:spcBef>
            </a:pPr>
            <a:r>
              <a:rPr lang="nl-NL" sz="2400" dirty="0"/>
              <a:t>							</a:t>
            </a:r>
            <a:r>
              <a:rPr lang="nl-NL" sz="2400" dirty="0" smtClean="0"/>
              <a:t>					</a:t>
            </a:r>
            <a:r>
              <a:rPr lang="nl-NL" sz="2400" u="sng" dirty="0" smtClean="0"/>
              <a:t>€ </a:t>
            </a:r>
            <a:r>
              <a:rPr lang="nl-NL" sz="2400" u="sng" dirty="0"/>
              <a:t>80.000 -</a:t>
            </a:r>
          </a:p>
          <a:p>
            <a:pPr>
              <a:spcBef>
                <a:spcPts val="1000"/>
              </a:spcBef>
            </a:pPr>
            <a:r>
              <a:rPr lang="nl-NL" sz="2400" b="1" dirty="0"/>
              <a:t>Nettowinst over 2016 		</a:t>
            </a:r>
            <a:r>
              <a:rPr lang="nl-NL" sz="2400" b="1" dirty="0" smtClean="0"/>
              <a:t>		</a:t>
            </a:r>
            <a:r>
              <a:rPr lang="nl-NL" sz="2400" b="1" dirty="0"/>
              <a:t>		€   5.000</a:t>
            </a:r>
          </a:p>
        </p:txBody>
      </p:sp>
      <p:cxnSp>
        <p:nvCxnSpPr>
          <p:cNvPr id="4" name="Rechte verbindingslijn 3"/>
          <p:cNvCxnSpPr/>
          <p:nvPr/>
        </p:nvCxnSpPr>
        <p:spPr>
          <a:xfrm flipV="1">
            <a:off x="1847528" y="2708920"/>
            <a:ext cx="2016224" cy="216024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V="1">
            <a:off x="1847528" y="4725144"/>
            <a:ext cx="2880320" cy="130856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447928" y="2852936"/>
            <a:ext cx="1656184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375920" y="4750599"/>
            <a:ext cx="1656184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 flipV="1">
            <a:off x="1847528" y="3717032"/>
            <a:ext cx="2592288" cy="216024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5375920" y="3789040"/>
            <a:ext cx="1656184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79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1847528" y="2420888"/>
            <a:ext cx="5400600" cy="15841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1919536" y="117694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400" dirty="0"/>
              <a:t>Omzet					</a:t>
            </a:r>
            <a:r>
              <a:rPr lang="nl-NL" sz="2400" dirty="0" smtClean="0"/>
              <a:t>		€ </a:t>
            </a:r>
            <a:r>
              <a:rPr lang="nl-NL" sz="2400" dirty="0"/>
              <a:t>225.000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Inkoopwaarde van de omzet	</a:t>
            </a:r>
            <a:r>
              <a:rPr lang="nl-NL" sz="2400" u="sng" dirty="0"/>
              <a:t>€ 140.000 –</a:t>
            </a:r>
          </a:p>
          <a:p>
            <a:pPr>
              <a:lnSpc>
                <a:spcPct val="150000"/>
              </a:lnSpc>
            </a:pPr>
            <a:r>
              <a:rPr lang="nl-NL" sz="2400" b="1" dirty="0"/>
              <a:t>Brutowinst over 2016				</a:t>
            </a:r>
            <a:r>
              <a:rPr lang="nl-NL" sz="2400" b="1" dirty="0" smtClean="0"/>
              <a:t>			€  85.000</a:t>
            </a:r>
            <a:endParaRPr lang="nl-NL" sz="2400" b="1" dirty="0"/>
          </a:p>
          <a:p>
            <a:pPr>
              <a:lnSpc>
                <a:spcPct val="150000"/>
              </a:lnSpc>
            </a:pPr>
            <a:r>
              <a:rPr lang="nl-NL" sz="2400" dirty="0"/>
              <a:t>Inkoopkosten				</a:t>
            </a:r>
            <a:r>
              <a:rPr lang="nl-NL" sz="2400" dirty="0" smtClean="0"/>
              <a:t>	€     </a:t>
            </a:r>
            <a:r>
              <a:rPr lang="nl-NL" sz="2400" dirty="0"/>
              <a:t>2.000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Verkoopkosten			</a:t>
            </a:r>
            <a:r>
              <a:rPr lang="nl-NL" sz="2400" dirty="0" smtClean="0"/>
              <a:t>	€   </a:t>
            </a:r>
            <a:r>
              <a:rPr lang="nl-NL" sz="2400" dirty="0"/>
              <a:t>15.000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Algemene kosten			</a:t>
            </a:r>
            <a:r>
              <a:rPr lang="nl-NL" sz="2400" dirty="0" smtClean="0"/>
              <a:t>	€     </a:t>
            </a:r>
            <a:r>
              <a:rPr lang="nl-NL" sz="2400" dirty="0"/>
              <a:t>7.000	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Afschrijvingskosten			€     5.000	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Interestkosten    			</a:t>
            </a:r>
            <a:r>
              <a:rPr lang="nl-NL" sz="2400" dirty="0" smtClean="0"/>
              <a:t>	</a:t>
            </a:r>
            <a:r>
              <a:rPr lang="nl-NL" sz="2400" u="sng" dirty="0" smtClean="0"/>
              <a:t>€     </a:t>
            </a:r>
            <a:r>
              <a:rPr lang="nl-NL" sz="2400" u="sng" dirty="0"/>
              <a:t>6.000 +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							</a:t>
            </a:r>
            <a:r>
              <a:rPr lang="nl-NL" sz="2400" dirty="0" smtClean="0"/>
              <a:t>					</a:t>
            </a:r>
            <a:r>
              <a:rPr lang="nl-NL" sz="2400" u="sng" dirty="0" smtClean="0"/>
              <a:t>€   35.000 </a:t>
            </a:r>
            <a:r>
              <a:rPr lang="nl-NL" sz="2400" u="sng" dirty="0"/>
              <a:t>-</a:t>
            </a:r>
          </a:p>
          <a:p>
            <a:pPr>
              <a:lnSpc>
                <a:spcPct val="150000"/>
              </a:lnSpc>
            </a:pPr>
            <a:r>
              <a:rPr lang="nl-NL" sz="2400" b="1" dirty="0"/>
              <a:t>Nettowinst over 2016 				</a:t>
            </a:r>
            <a:r>
              <a:rPr lang="nl-NL" sz="2400" b="1" dirty="0" smtClean="0"/>
              <a:t>		€   50.000</a:t>
            </a:r>
            <a:endParaRPr lang="nl-NL" sz="2400" b="1" dirty="0"/>
          </a:p>
        </p:txBody>
      </p:sp>
      <p:sp>
        <p:nvSpPr>
          <p:cNvPr id="9" name="Rechthoek 8"/>
          <p:cNvSpPr/>
          <p:nvPr/>
        </p:nvSpPr>
        <p:spPr>
          <a:xfrm>
            <a:off x="1847528" y="5661248"/>
            <a:ext cx="8064896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tx1"/>
                </a:solidFill>
              </a:rPr>
              <a:t>Overheadkosten: </a:t>
            </a:r>
            <a:r>
              <a:rPr lang="nl-NL" sz="2400" dirty="0" smtClean="0">
                <a:solidFill>
                  <a:schemeClr val="tx1"/>
                </a:solidFill>
              </a:rPr>
              <a:t>	kosten </a:t>
            </a:r>
            <a:r>
              <a:rPr lang="nl-NL" sz="2400" dirty="0">
                <a:solidFill>
                  <a:schemeClr val="tx1"/>
                </a:solidFill>
              </a:rPr>
              <a:t>die </a:t>
            </a:r>
            <a:r>
              <a:rPr lang="nl-NL" sz="2400" u="sng" dirty="0">
                <a:solidFill>
                  <a:schemeClr val="tx1"/>
                </a:solidFill>
              </a:rPr>
              <a:t>niet</a:t>
            </a:r>
            <a:r>
              <a:rPr lang="nl-NL" sz="2400" dirty="0">
                <a:solidFill>
                  <a:schemeClr val="tx1"/>
                </a:solidFill>
              </a:rPr>
              <a:t> direct aan een bepaalde </a:t>
            </a:r>
            <a:br>
              <a:rPr lang="nl-NL" sz="2400" dirty="0">
                <a:solidFill>
                  <a:schemeClr val="tx1"/>
                </a:solidFill>
              </a:rPr>
            </a:br>
            <a:r>
              <a:rPr lang="nl-NL" sz="2400" dirty="0">
                <a:solidFill>
                  <a:schemeClr val="tx1"/>
                </a:solidFill>
              </a:rPr>
              <a:t> 		     </a:t>
            </a:r>
            <a:r>
              <a:rPr lang="nl-NL" sz="2400" dirty="0" smtClean="0">
                <a:solidFill>
                  <a:schemeClr val="tx1"/>
                </a:solidFill>
              </a:rPr>
              <a:t> 			productieactiviteit </a:t>
            </a:r>
            <a:r>
              <a:rPr lang="nl-NL" sz="2400" dirty="0">
                <a:solidFill>
                  <a:schemeClr val="tx1"/>
                </a:solidFill>
              </a:rPr>
              <a:t>zijn toe te rekenen.</a:t>
            </a:r>
          </a:p>
        </p:txBody>
      </p:sp>
      <p:sp>
        <p:nvSpPr>
          <p:cNvPr id="3" name="Afgeronde rechthoek 2"/>
          <p:cNvSpPr/>
          <p:nvPr/>
        </p:nvSpPr>
        <p:spPr>
          <a:xfrm>
            <a:off x="7536160" y="2204864"/>
            <a:ext cx="4320480" cy="194421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4800" dirty="0" smtClean="0">
                <a:solidFill>
                  <a:schemeClr val="tx1"/>
                </a:solidFill>
              </a:rPr>
              <a:t>Alle bedragen exclusief BTW!!</a:t>
            </a:r>
            <a:endParaRPr lang="nl-NL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24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3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37ED10-B11E-44BD-8276-00446083F7AC}">
  <ds:schemaRefs>
    <ds:schemaRef ds:uri="d26e5506-11bb-4226-8e79-b11ca7fbbaef"/>
    <ds:schemaRef ds:uri="http://purl.org/dc/elements/1.1/"/>
    <ds:schemaRef ds:uri="http://schemas.microsoft.com/office/2006/metadata/properties"/>
    <ds:schemaRef ds:uri="c76c6cae-abb4-4a06-bc8f-18f813001c24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37a32fcf-6030-4bba-9360-2912b9a14f0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4FD104A-2A4E-442A-AF4C-1A49D188E2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819167-28B7-4E5E-A819-12B4AEA6F3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c6cae-abb4-4a06-bc8f-18f813001c24"/>
    <ds:schemaRef ds:uri="37a32fcf-6030-4bba-9360-2912b9a14f06"/>
    <ds:schemaRef ds:uri="d26e5506-11bb-4226-8e79-b11ca7fbba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4424</TotalTime>
  <Words>6350</Words>
  <Application>Microsoft Office PowerPoint</Application>
  <PresentationFormat>Breedbeeld</PresentationFormat>
  <Paragraphs>1798</Paragraphs>
  <Slides>46</Slides>
  <Notes>7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46</vt:i4>
      </vt:variant>
    </vt:vector>
  </HeadingPairs>
  <TitlesOfParts>
    <vt:vector size="55" baseType="lpstr">
      <vt:lpstr>Arial</vt:lpstr>
      <vt:lpstr>Arial Narrow</vt:lpstr>
      <vt:lpstr>Calibri</vt:lpstr>
      <vt:lpstr>Calibri Light</vt:lpstr>
      <vt:lpstr>Lucida Handwriting</vt:lpstr>
      <vt:lpstr>Wingdings</vt:lpstr>
      <vt:lpstr>Kantoorthema</vt:lpstr>
      <vt:lpstr>Werkblad</vt:lpstr>
      <vt:lpstr>Worksheet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Verband tussen liquiditeitsbegroting, resultatenbegroting en balans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Lesbrief</dc:title>
  <dc:creator>Hans</dc:creator>
  <cp:lastModifiedBy>Ruiter, J.P. de (RtH)</cp:lastModifiedBy>
  <cp:revision>200</cp:revision>
  <dcterms:created xsi:type="dcterms:W3CDTF">2011-04-09T08:48:47Z</dcterms:created>
  <dcterms:modified xsi:type="dcterms:W3CDTF">2019-12-13T14:29:21Z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